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69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4" r:id="rId15"/>
    <p:sldId id="273" r:id="rId16"/>
    <p:sldId id="275" r:id="rId17"/>
    <p:sldId id="276" r:id="rId18"/>
    <p:sldId id="277" r:id="rId19"/>
    <p:sldId id="279" r:id="rId20"/>
    <p:sldId id="280" r:id="rId21"/>
    <p:sldId id="282" r:id="rId22"/>
    <p:sldId id="283" r:id="rId23"/>
    <p:sldId id="285" r:id="rId24"/>
    <p:sldId id="284" r:id="rId25"/>
    <p:sldId id="287" r:id="rId26"/>
    <p:sldId id="288" r:id="rId27"/>
    <p:sldId id="289" r:id="rId28"/>
    <p:sldId id="291" r:id="rId29"/>
    <p:sldId id="290" r:id="rId30"/>
    <p:sldId id="292" r:id="rId31"/>
    <p:sldId id="293" r:id="rId32"/>
    <p:sldId id="294" r:id="rId33"/>
    <p:sldId id="295" r:id="rId34"/>
    <p:sldId id="296" r:id="rId3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199DB-B180-4A68-9647-2EA8CD5FD000}" type="datetimeFigureOut">
              <a:rPr lang="es-PE" smtClean="0"/>
              <a:t>3/04/2020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293A2-FADE-4071-9370-4C36DBDCAB2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49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293A2-FADE-4071-9370-4C36DBDCAB23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944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F6B0B3-C716-4924-9570-1162522A8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F4F1C7-5CAF-475A-B701-3607CA0CD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4571C7-0EF1-4498-BEA5-41275DA3B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D2C-C1DB-47BB-89F1-AD3652755396}" type="datetimeFigureOut">
              <a:rPr lang="es-PE" smtClean="0"/>
              <a:t>3/04/2020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38B699-6A02-482A-8CF4-CAF77163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24F122-3E62-45AF-B096-B33BFDF7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5918-00F0-40DF-B976-5CD03460F2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86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CFB32-4666-42E9-BCAC-228AB20E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7BFE4C-DB6A-4809-9B48-F690361A9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FC2C11-C4BC-4CA0-A36C-B0811C204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D2C-C1DB-47BB-89F1-AD3652755396}" type="datetimeFigureOut">
              <a:rPr lang="es-PE" smtClean="0"/>
              <a:t>3/04/2020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BD99E9-6B5B-4682-ACE8-B4FFD4A7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4BC644-FE8A-469E-9DED-BB13A194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5918-00F0-40DF-B976-5CD03460F2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20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8780EF-3D8D-4355-8315-3D7B26E1B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7DB92A-1A74-433E-979D-268887BFB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A837E-DC53-45FD-972B-96D46C19F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D2C-C1DB-47BB-89F1-AD3652755396}" type="datetimeFigureOut">
              <a:rPr lang="es-PE" smtClean="0"/>
              <a:t>3/04/2020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385EA-A146-4D57-AD73-D85BB5D77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B16998-A4E0-4FAF-A9FF-850820D6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5918-00F0-40DF-B976-5CD03460F2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255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14BD1-1748-4266-9948-00D7E5C4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581E1F-B1CC-45F3-95AA-022BA3FE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6C9A47-1036-46F9-880C-BEC259B7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D2C-C1DB-47BB-89F1-AD3652755396}" type="datetimeFigureOut">
              <a:rPr lang="es-PE" smtClean="0"/>
              <a:t>3/04/2020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3EFC11-A9A6-44B1-B493-B606B048E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6715B6-82FB-4510-BFBA-AEB9B733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5918-00F0-40DF-B976-5CD03460F2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398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82088-3011-4F4A-99EB-31112AE2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A8BACE-39F9-4D3F-AB28-C2DBFC8B4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5585A8-49B4-43AF-95AE-3359046D2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D2C-C1DB-47BB-89F1-AD3652755396}" type="datetimeFigureOut">
              <a:rPr lang="es-PE" smtClean="0"/>
              <a:t>3/04/2020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2DC2C1-0C51-4607-A239-62E52294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51FCCC-61AC-41B7-8BE8-61ABD342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5918-00F0-40DF-B976-5CD03460F2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542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25709C-5514-440B-A0D0-4DFBDA4D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CA5E66-FE66-4194-B675-2AD560393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1C84AB-C91C-47EF-A253-7F2FC7F72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3D8757-AF01-420E-9015-34C6D3893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D2C-C1DB-47BB-89F1-AD3652755396}" type="datetimeFigureOut">
              <a:rPr lang="es-PE" smtClean="0"/>
              <a:t>3/04/2020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96DF2B-BFC2-4F14-94A3-3BC21F4E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5D3DE6-C493-4DC2-87BC-9704BDC0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5918-00F0-40DF-B976-5CD03460F2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215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00FEC-B00F-4BD6-97AD-068064B8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56925D-BC03-46E6-8D4F-E8208AEF9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EAC7EF-07D3-4EA8-A8F0-70F48D2BF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D119F1-11F1-4D8B-80B9-EE84879CF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EB136B5-ED2F-4EF4-8493-01443DDD1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C1A58A-5C75-479D-9B56-4511812F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D2C-C1DB-47BB-89F1-AD3652755396}" type="datetimeFigureOut">
              <a:rPr lang="es-PE" smtClean="0"/>
              <a:t>3/04/2020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B731F6-0B01-4544-9A70-7BD3E02B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81073F-690F-499B-A552-BB00BF66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5918-00F0-40DF-B976-5CD03460F2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985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4B1F1-AD10-43A5-96B1-31EF8296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8A1112-070B-449E-86BE-9861D86B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D2C-C1DB-47BB-89F1-AD3652755396}" type="datetimeFigureOut">
              <a:rPr lang="es-PE" smtClean="0"/>
              <a:t>3/04/2020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F68216-9C1A-4D04-B9E6-1A7A1D024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161C9-D31D-40F5-9CCF-40CFA9C6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5918-00F0-40DF-B976-5CD03460F2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006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B581E1F-E83B-4459-8584-6358318F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D2C-C1DB-47BB-89F1-AD3652755396}" type="datetimeFigureOut">
              <a:rPr lang="es-PE" smtClean="0"/>
              <a:t>3/04/2020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DF8EB2-6E58-4CAC-AC19-25D7DBB49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A76283-7D51-43CF-A921-D62A670A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5918-00F0-40DF-B976-5CD03460F2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074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AC666-F065-417A-A469-B999C2A7E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8ABC4F-B42F-4ABB-8DA5-4257F25AE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D434E-EDD2-4500-A13B-4800DDED1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233AF5-4A8F-4D12-8ED1-423404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D2C-C1DB-47BB-89F1-AD3652755396}" type="datetimeFigureOut">
              <a:rPr lang="es-PE" smtClean="0"/>
              <a:t>3/04/2020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58C5A3-1B20-4725-9BA9-3CD0ADBEA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C4E393-9AAA-440A-BA71-F0E15634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5918-00F0-40DF-B976-5CD03460F2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237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570FC-9679-4120-A8B1-FB43886C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8B0FAD5-AD50-45E9-93E7-A72837240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5EF00E-FFDB-4D31-AAAE-5D80E2626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89E69C-05BF-4385-B330-3466136C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D2C-C1DB-47BB-89F1-AD3652755396}" type="datetimeFigureOut">
              <a:rPr lang="es-PE" smtClean="0"/>
              <a:t>3/04/2020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63AE50-2537-41C6-B2DB-6834D8DE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2E1C1A-0E1F-422B-978E-B945C024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5918-00F0-40DF-B976-5CD03460F2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50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2B1CEE-10F8-45BC-A605-7C8C4FE2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F6AD3C-F4BA-43F3-A382-1336D077A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628691-FD94-4D9F-8D4B-6C5CA51D9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25D2C-C1DB-47BB-89F1-AD3652755396}" type="datetimeFigureOut">
              <a:rPr lang="es-PE" smtClean="0"/>
              <a:t>3/04/2020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7E5BB1-4217-4B0E-A43B-56250E492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965C5A-7BB4-4F61-9BA8-BB5C6DED1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C5918-00F0-40DF-B976-5CD03460F2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74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387012A-FEEF-4877-89EE-6041748B9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7"/>
          <a:stretch/>
        </p:blipFill>
        <p:spPr>
          <a:xfrm>
            <a:off x="1232452" y="526818"/>
            <a:ext cx="10217426" cy="63311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71A46E5-02E2-4133-95BE-0BD7A5A89E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3" r="44942" b="84734"/>
          <a:stretch/>
        </p:blipFill>
        <p:spPr>
          <a:xfrm>
            <a:off x="406624" y="328120"/>
            <a:ext cx="2429342" cy="11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omentario de Gálatas (página 2) - Monografias.com">
            <a:extLst>
              <a:ext uri="{FF2B5EF4-FFF2-40B4-BE49-F238E27FC236}">
                <a16:creationId xmlns:a16="http://schemas.microsoft.com/office/drawing/2014/main" id="{8B02E16A-CE3B-430B-B1F1-CAA69C459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408" r="1228" b="1911"/>
          <a:stretch/>
        </p:blipFill>
        <p:spPr bwMode="auto">
          <a:xfrm>
            <a:off x="0" y="0"/>
            <a:ext cx="1219438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D781A3-1098-41B5-8CDA-5DD6E289A122}"/>
              </a:ext>
            </a:extLst>
          </p:cNvPr>
          <p:cNvSpPr txBox="1"/>
          <p:nvPr/>
        </p:nvSpPr>
        <p:spPr>
          <a:xfrm>
            <a:off x="11364975" y="2034138"/>
            <a:ext cx="69281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onfidel" panose="02000500000000000000" pitchFamily="2" charset="0"/>
              </a:rPr>
              <a:t>53 </a:t>
            </a:r>
            <a:r>
              <a:rPr lang="es-ES" dirty="0" err="1">
                <a:solidFill>
                  <a:schemeClr val="bg1"/>
                </a:solidFill>
                <a:latin typeface="Confidel" panose="02000500000000000000" pitchFamily="2" charset="0"/>
              </a:rPr>
              <a:t>d.C</a:t>
            </a:r>
            <a:r>
              <a:rPr lang="es-ES" dirty="0">
                <a:solidFill>
                  <a:schemeClr val="bg1"/>
                </a:solidFill>
                <a:latin typeface="Confidel" panose="02000500000000000000" pitchFamily="2" charset="0"/>
              </a:rPr>
              <a:t>,</a:t>
            </a:r>
            <a:endParaRPr lang="es-PE" dirty="0">
              <a:solidFill>
                <a:schemeClr val="bg1"/>
              </a:solidFill>
              <a:latin typeface="Confidel" panose="020005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AAF43B-4FCD-467A-A9D1-1C56206D536F}"/>
              </a:ext>
            </a:extLst>
          </p:cNvPr>
          <p:cNvSpPr txBox="1"/>
          <p:nvPr/>
        </p:nvSpPr>
        <p:spPr>
          <a:xfrm>
            <a:off x="6235035" y="2922159"/>
            <a:ext cx="1625766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onfidel" panose="02000500000000000000" pitchFamily="2" charset="0"/>
              </a:rPr>
              <a:t>53 </a:t>
            </a:r>
            <a:r>
              <a:rPr lang="es-ES" dirty="0" err="1">
                <a:solidFill>
                  <a:schemeClr val="bg1"/>
                </a:solidFill>
                <a:latin typeface="Confidel" panose="02000500000000000000" pitchFamily="2" charset="0"/>
              </a:rPr>
              <a:t>d.C</a:t>
            </a:r>
            <a:r>
              <a:rPr lang="es-ES" dirty="0">
                <a:solidFill>
                  <a:schemeClr val="bg1"/>
                </a:solidFill>
                <a:latin typeface="Confidel" panose="02000500000000000000" pitchFamily="2" charset="0"/>
              </a:rPr>
              <a:t>, - 56 d.C.</a:t>
            </a:r>
          </a:p>
          <a:p>
            <a:r>
              <a:rPr lang="es-ES" dirty="0">
                <a:solidFill>
                  <a:schemeClr val="bg1"/>
                </a:solidFill>
                <a:latin typeface="Confidel" panose="02000500000000000000" pitchFamily="2" charset="0"/>
              </a:rPr>
              <a:t>Permanece 3 años</a:t>
            </a:r>
            <a:endParaRPr lang="es-PE" dirty="0">
              <a:solidFill>
                <a:schemeClr val="bg1"/>
              </a:solidFill>
              <a:latin typeface="Confidel" panose="020005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278CF4-6920-4AB1-BE32-F2A50E42219C}"/>
              </a:ext>
            </a:extLst>
          </p:cNvPr>
          <p:cNvSpPr txBox="1"/>
          <p:nvPr/>
        </p:nvSpPr>
        <p:spPr>
          <a:xfrm>
            <a:off x="3034805" y="2782669"/>
            <a:ext cx="139172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onfidel" panose="02000500000000000000" pitchFamily="2" charset="0"/>
              </a:rPr>
              <a:t>INVIERNO 56 </a:t>
            </a:r>
            <a:r>
              <a:rPr lang="es-ES" dirty="0" err="1">
                <a:solidFill>
                  <a:schemeClr val="bg1"/>
                </a:solidFill>
                <a:latin typeface="Confidel" panose="02000500000000000000" pitchFamily="2" charset="0"/>
              </a:rPr>
              <a:t>d.C</a:t>
            </a:r>
            <a:r>
              <a:rPr lang="es-ES" dirty="0">
                <a:solidFill>
                  <a:schemeClr val="bg1"/>
                </a:solidFill>
                <a:latin typeface="Confidel" panose="02000500000000000000" pitchFamily="2" charset="0"/>
              </a:rPr>
              <a:t>,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90BD5A-545B-4C17-91F2-50BAA73CF63E}"/>
              </a:ext>
            </a:extLst>
          </p:cNvPr>
          <p:cNvSpPr txBox="1"/>
          <p:nvPr/>
        </p:nvSpPr>
        <p:spPr>
          <a:xfrm>
            <a:off x="9602436" y="5867395"/>
            <a:ext cx="69281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onfidel" panose="02000500000000000000" pitchFamily="2" charset="0"/>
              </a:rPr>
              <a:t>56 </a:t>
            </a:r>
            <a:r>
              <a:rPr lang="es-ES" dirty="0" err="1">
                <a:solidFill>
                  <a:schemeClr val="bg1"/>
                </a:solidFill>
                <a:latin typeface="Confidel" panose="02000500000000000000" pitchFamily="2" charset="0"/>
              </a:rPr>
              <a:t>d.C</a:t>
            </a:r>
            <a:r>
              <a:rPr lang="es-ES" dirty="0">
                <a:solidFill>
                  <a:schemeClr val="bg1"/>
                </a:solidFill>
                <a:latin typeface="Confidel" panose="02000500000000000000" pitchFamily="2" charset="0"/>
              </a:rPr>
              <a:t>,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225122C-F58E-4087-8996-9EACB83B3277}"/>
              </a:ext>
            </a:extLst>
          </p:cNvPr>
          <p:cNvSpPr txBox="1"/>
          <p:nvPr/>
        </p:nvSpPr>
        <p:spPr>
          <a:xfrm>
            <a:off x="3401878" y="169176"/>
            <a:ext cx="120097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onfidel" panose="02000500000000000000" pitchFamily="2" charset="0"/>
              </a:rPr>
              <a:t>OTOÑO 56 </a:t>
            </a:r>
            <a:r>
              <a:rPr lang="es-ES" dirty="0" err="1">
                <a:solidFill>
                  <a:schemeClr val="bg1"/>
                </a:solidFill>
                <a:latin typeface="Confidel" panose="02000500000000000000" pitchFamily="2" charset="0"/>
              </a:rPr>
              <a:t>d.C</a:t>
            </a:r>
            <a:r>
              <a:rPr lang="es-ES" dirty="0">
                <a:solidFill>
                  <a:schemeClr val="bg1"/>
                </a:solidFill>
                <a:latin typeface="Confidel" panose="02000500000000000000" pitchFamily="2" charset="0"/>
              </a:rPr>
              <a:t>,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1DC906-CF45-477E-B93B-6A1E0BE0291E}"/>
              </a:ext>
            </a:extLst>
          </p:cNvPr>
          <p:cNvSpPr txBox="1"/>
          <p:nvPr/>
        </p:nvSpPr>
        <p:spPr>
          <a:xfrm>
            <a:off x="6476287" y="2218804"/>
            <a:ext cx="114326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onfidel" panose="02000500000000000000" pitchFamily="2" charset="0"/>
              </a:rPr>
              <a:t>MAYO 56 </a:t>
            </a:r>
            <a:r>
              <a:rPr lang="es-ES" dirty="0" err="1">
                <a:solidFill>
                  <a:schemeClr val="bg1"/>
                </a:solidFill>
                <a:latin typeface="Confidel" panose="02000500000000000000" pitchFamily="2" charset="0"/>
              </a:rPr>
              <a:t>d.C</a:t>
            </a:r>
            <a:r>
              <a:rPr lang="es-ES" dirty="0">
                <a:solidFill>
                  <a:schemeClr val="bg1"/>
                </a:solidFill>
                <a:latin typeface="Confidel" panose="020005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20505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916BCFFB-CAA9-4846-870C-A42AE0347C23}"/>
              </a:ext>
            </a:extLst>
          </p:cNvPr>
          <p:cNvSpPr/>
          <p:nvPr/>
        </p:nvSpPr>
        <p:spPr>
          <a:xfrm>
            <a:off x="-1" y="0"/>
            <a:ext cx="2944679" cy="6858000"/>
          </a:xfrm>
          <a:prstGeom prst="triangle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Picture 2" descr="Corinto - Qué ver en Corinto y cómo llegar desde Atenas">
            <a:extLst>
              <a:ext uri="{FF2B5EF4-FFF2-40B4-BE49-F238E27FC236}">
                <a16:creationId xmlns:a16="http://schemas.microsoft.com/office/drawing/2014/main" id="{DF075BB7-670E-48DE-A18A-4443D3C4E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0"/>
          <a:stretch/>
        </p:blipFill>
        <p:spPr bwMode="auto">
          <a:xfrm>
            <a:off x="0" y="10316"/>
            <a:ext cx="12192000" cy="13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0F55DF2-C3C9-4169-88C2-E7808740E69B}"/>
              </a:ext>
            </a:extLst>
          </p:cNvPr>
          <p:cNvSpPr txBox="1"/>
          <p:nvPr/>
        </p:nvSpPr>
        <p:spPr>
          <a:xfrm>
            <a:off x="204920" y="373910"/>
            <a:ext cx="575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Confidel" panose="02000500000000000000" pitchFamily="2" charset="0"/>
              </a:rPr>
              <a:t>Ocasión y propósito de la carta:</a:t>
            </a:r>
            <a:endParaRPr lang="es-PE" sz="3200" dirty="0">
              <a:latin typeface="Confidel" panose="02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3F4DC1-03BE-4CFD-884F-C264204AFFE5}"/>
              </a:ext>
            </a:extLst>
          </p:cNvPr>
          <p:cNvSpPr txBox="1"/>
          <p:nvPr/>
        </p:nvSpPr>
        <p:spPr>
          <a:xfrm>
            <a:off x="3219054" y="2658979"/>
            <a:ext cx="64317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3600" dirty="0">
                <a:latin typeface="Myriad Pro Cond" panose="020B0506030403020204" pitchFamily="34" charset="0"/>
              </a:rPr>
              <a:t>Malas noticias.</a:t>
            </a:r>
            <a:endParaRPr lang="es-PE" sz="3600" dirty="0">
              <a:latin typeface="Myriad Pro Cond" panose="020B0506030403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s-PE" sz="3600" dirty="0">
                <a:latin typeface="Myriad Pro Cond" panose="020B0506030403020204" pitchFamily="34" charset="0"/>
              </a:rPr>
              <a:t>Una carta que traía muchas preguntas.</a:t>
            </a:r>
          </a:p>
          <a:p>
            <a:pPr marL="742950" indent="-742950">
              <a:buFont typeface="+mj-lt"/>
              <a:buAutoNum type="arabicPeriod"/>
            </a:pPr>
            <a:r>
              <a:rPr lang="es-PE" sz="3600" dirty="0">
                <a:latin typeface="Myriad Pro Cond" panose="020B0506030403020204" pitchFamily="34" charset="0"/>
              </a:rPr>
              <a:t>Pablo escribe I de Corintios.</a:t>
            </a:r>
          </a:p>
          <a:p>
            <a:pPr marL="742950" indent="-742950">
              <a:buFont typeface="+mj-lt"/>
              <a:buAutoNum type="arabicPeriod"/>
            </a:pPr>
            <a:r>
              <a:rPr lang="es-PE" sz="3600" dirty="0">
                <a:latin typeface="Myriad Pro Cond" panose="020B0506030403020204" pitchFamily="34" charset="0"/>
              </a:rPr>
              <a:t>Pablo escribe II de Corintios.</a:t>
            </a:r>
          </a:p>
          <a:p>
            <a:pPr marL="742950" indent="-742950">
              <a:buFont typeface="+mj-lt"/>
              <a:buAutoNum type="arabicPeriod"/>
            </a:pPr>
            <a:r>
              <a:rPr lang="es-PE" sz="3600" dirty="0">
                <a:latin typeface="Myriad Pro Cond" panose="020B0506030403020204" pitchFamily="34" charset="0"/>
              </a:rPr>
              <a:t>Una iglesia que cambió.</a:t>
            </a:r>
          </a:p>
        </p:txBody>
      </p:sp>
    </p:spTree>
    <p:extLst>
      <p:ext uri="{BB962C8B-B14F-4D97-AF65-F5344CB8AC3E}">
        <p14:creationId xmlns:p14="http://schemas.microsoft.com/office/powerpoint/2010/main" val="267065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ángulo isósceles 2">
            <a:extLst>
              <a:ext uri="{FF2B5EF4-FFF2-40B4-BE49-F238E27FC236}">
                <a16:creationId xmlns:a16="http://schemas.microsoft.com/office/drawing/2014/main" id="{7D49E447-19DE-4E2C-A16E-FE51F5B109F0}"/>
              </a:ext>
            </a:extLst>
          </p:cNvPr>
          <p:cNvSpPr/>
          <p:nvPr/>
        </p:nvSpPr>
        <p:spPr>
          <a:xfrm>
            <a:off x="-1" y="0"/>
            <a:ext cx="2944679" cy="6858000"/>
          </a:xfrm>
          <a:prstGeom prst="triangl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B0E2BEE-03FE-4BF6-B6C5-B9B11BE483BE}"/>
              </a:ext>
            </a:extLst>
          </p:cNvPr>
          <p:cNvSpPr txBox="1"/>
          <p:nvPr/>
        </p:nvSpPr>
        <p:spPr>
          <a:xfrm>
            <a:off x="749882" y="920621"/>
            <a:ext cx="109402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Cuestionario sobre la lección introductoria:</a:t>
            </a:r>
          </a:p>
          <a:p>
            <a:endParaRPr lang="es-PE" sz="3200" dirty="0">
              <a:latin typeface="Myriad Pro Cond" panose="020B0506030403020204" pitchFamily="34" charset="0"/>
            </a:endParaRPr>
          </a:p>
          <a:p>
            <a:pPr marL="514350" indent="-514350">
              <a:buAutoNum type="arabicPeriod"/>
            </a:pPr>
            <a:r>
              <a:rPr lang="es-PE" sz="3200" dirty="0">
                <a:latin typeface="Myriad Pro Cond" panose="020B0506030403020204" pitchFamily="34" charset="0"/>
              </a:rPr>
              <a:t>¿Qué capítulo nos narra el establecimiento de la iglesia en Corinto? Lea el relato.</a:t>
            </a:r>
          </a:p>
          <a:p>
            <a:pPr marL="514350" indent="-514350">
              <a:buAutoNum type="arabicPeriod"/>
            </a:pPr>
            <a:r>
              <a:rPr lang="es-PE" sz="3200" dirty="0">
                <a:latin typeface="Myriad Pro Cond" panose="020B0506030403020204" pitchFamily="34" charset="0"/>
              </a:rPr>
              <a:t>Cuándo Pablo partió de Corinto ¿Quién llegó para seguir enseñando a la iglesia? (Hch 18:24-28; I Co 3:6).</a:t>
            </a:r>
          </a:p>
          <a:p>
            <a:pPr marL="514350" indent="-514350">
              <a:buAutoNum type="arabicPeriod"/>
            </a:pPr>
            <a:r>
              <a:rPr lang="es-PE" sz="3200" dirty="0">
                <a:latin typeface="Myriad Pro Cond" panose="020B0506030403020204" pitchFamily="34" charset="0"/>
              </a:rPr>
              <a:t>¿Cuál era el estado anterior de algunos miembros de la iglesia (I Co 6:9-11).</a:t>
            </a:r>
          </a:p>
          <a:p>
            <a:pPr marL="514350" indent="-514350">
              <a:buAutoNum type="arabicPeriod"/>
            </a:pPr>
            <a:r>
              <a:rPr lang="es-PE" sz="3200" dirty="0">
                <a:latin typeface="Myriad Pro Cond" panose="020B0506030403020204" pitchFamily="34" charset="0"/>
              </a:rPr>
              <a:t>Haga una lista de al menos tres problemas en la iglesia de Corinto, mencione ¿cuales son los capítulos en los que Pablo trata con estos problemas en I Corintios?</a:t>
            </a:r>
          </a:p>
          <a:p>
            <a:pPr marL="514350" indent="-514350">
              <a:buFontTx/>
              <a:buAutoNum type="arabicPeriod"/>
            </a:pPr>
            <a:r>
              <a:rPr lang="es-PE" sz="3200" dirty="0">
                <a:latin typeface="Myriad Pro Cond" panose="020B0506030403020204" pitchFamily="34" charset="0"/>
              </a:rPr>
              <a:t>Haga una lista de tres interrogantes que hicieron los corintios a Pablo, mencione ¿cuales son los capítulos en los que Pablo resuelve estos asuntos en I Corintios?</a:t>
            </a:r>
          </a:p>
        </p:txBody>
      </p:sp>
    </p:spTree>
    <p:extLst>
      <p:ext uri="{BB962C8B-B14F-4D97-AF65-F5344CB8AC3E}">
        <p14:creationId xmlns:p14="http://schemas.microsoft.com/office/powerpoint/2010/main" val="34704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6CA797BD-79F2-4B72-88FA-07D487ABF969}"/>
              </a:ext>
            </a:extLst>
          </p:cNvPr>
          <p:cNvSpPr/>
          <p:nvPr/>
        </p:nvSpPr>
        <p:spPr>
          <a:xfrm>
            <a:off x="0" y="0"/>
            <a:ext cx="3193774" cy="6858000"/>
          </a:xfrm>
          <a:prstGeom prst="triangle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6" name="Picture 2" descr="Corinto - Qué ver en Corinto y cómo llegar desde Atenas">
            <a:extLst>
              <a:ext uri="{FF2B5EF4-FFF2-40B4-BE49-F238E27FC236}">
                <a16:creationId xmlns:a16="http://schemas.microsoft.com/office/drawing/2014/main" id="{1EA48655-30F2-4FAE-A4EA-8FFDC181E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0"/>
          <a:stretch/>
        </p:blipFill>
        <p:spPr bwMode="auto">
          <a:xfrm>
            <a:off x="0" y="0"/>
            <a:ext cx="12192000" cy="13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0D2AAF2-1902-4C1F-907E-B67FBF869E4B}"/>
              </a:ext>
            </a:extLst>
          </p:cNvPr>
          <p:cNvSpPr txBox="1"/>
          <p:nvPr/>
        </p:nvSpPr>
        <p:spPr>
          <a:xfrm>
            <a:off x="357810" y="301645"/>
            <a:ext cx="590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Confidel" panose="02000500000000000000" pitchFamily="2" charset="0"/>
              </a:rPr>
              <a:t>I. LOS SALUDOS PARA LA IGLESIA (v.1-9)</a:t>
            </a:r>
            <a:endParaRPr lang="es-PE" sz="3200" dirty="0">
              <a:latin typeface="Confidel" panose="02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7DC1F83-EA9E-400D-B645-56BFC7BE2B60}"/>
              </a:ext>
            </a:extLst>
          </p:cNvPr>
          <p:cNvSpPr txBox="1"/>
          <p:nvPr/>
        </p:nvSpPr>
        <p:spPr>
          <a:xfrm>
            <a:off x="516836" y="1418823"/>
            <a:ext cx="39093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Objetivos: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Explicar los diferentes aspectos de la iglesia en Corinto que se encuentran en la descripción de ella.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Explicar la gracia en particular que Dios le había dado a los corintios, lo cual fue motivo de agradecimiento en Pablo.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9E94D6-382F-4B74-A6A2-905198F21EE9}"/>
              </a:ext>
            </a:extLst>
          </p:cNvPr>
          <p:cNvSpPr txBox="1"/>
          <p:nvPr/>
        </p:nvSpPr>
        <p:spPr>
          <a:xfrm>
            <a:off x="5526157" y="1791996"/>
            <a:ext cx="56454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s-ES" sz="3200" dirty="0">
                <a:latin typeface="Myriad Pro Cond" panose="020B0506030403020204" pitchFamily="34" charset="0"/>
              </a:rPr>
              <a:t>Acerca del escritor de la carta (v.1).</a:t>
            </a:r>
          </a:p>
          <a:p>
            <a:pPr marL="514350" indent="-514350">
              <a:buAutoNum type="alphaUcPeriod"/>
            </a:pPr>
            <a:r>
              <a:rPr lang="es-ES" sz="3200" dirty="0">
                <a:latin typeface="Myriad Pro Cond" panose="020B0506030403020204" pitchFamily="34" charset="0"/>
              </a:rPr>
              <a:t>Acerca de los receptores (v.2-8).</a:t>
            </a:r>
          </a:p>
          <a:p>
            <a:pPr marL="1428750" lvl="2" indent="-514350">
              <a:buFont typeface="+mj-lt"/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Es la iglesia de Dios en Corinto. 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Santificados en Cristo.</a:t>
            </a:r>
          </a:p>
          <a:p>
            <a:pPr marL="1428750" lvl="2" indent="-514350">
              <a:buFont typeface="+mj-lt"/>
              <a:buAutoNum type="arabicPeriod"/>
            </a:pPr>
            <a:r>
              <a:rPr lang="es-PE" sz="3200" dirty="0">
                <a:latin typeface="Myriad Pro Cond" panose="020B0506030403020204" pitchFamily="34" charset="0"/>
              </a:rPr>
              <a:t>Acción de gracias por los corintios y por la gracia que recibieron.</a:t>
            </a:r>
          </a:p>
          <a:p>
            <a:pPr marL="514350" indent="-514350">
              <a:buAutoNum type="alphaUcPeriod" startAt="3"/>
            </a:pPr>
            <a:r>
              <a:rPr lang="es-PE" sz="3200" dirty="0">
                <a:latin typeface="Myriad Pro Cond" panose="020B0506030403020204" pitchFamily="34" charset="0"/>
              </a:rPr>
              <a:t>Acerca de Dios (v.9, 2, 6:19-20).</a:t>
            </a:r>
          </a:p>
        </p:txBody>
      </p:sp>
    </p:spTree>
    <p:extLst>
      <p:ext uri="{BB962C8B-B14F-4D97-AF65-F5344CB8AC3E}">
        <p14:creationId xmlns:p14="http://schemas.microsoft.com/office/powerpoint/2010/main" val="150630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8A99736-42F7-4EC2-A962-8D7B43738E21}"/>
              </a:ext>
            </a:extLst>
          </p:cNvPr>
          <p:cNvSpPr txBox="1"/>
          <p:nvPr/>
        </p:nvSpPr>
        <p:spPr>
          <a:xfrm>
            <a:off x="1266718" y="986882"/>
            <a:ext cx="85531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Cuestionario:</a:t>
            </a:r>
          </a:p>
          <a:p>
            <a:endParaRPr lang="es-PE" sz="3200" dirty="0">
              <a:latin typeface="Myriad Pro Cond" panose="020B0506030403020204" pitchFamily="34" charset="0"/>
            </a:endParaRPr>
          </a:p>
          <a:p>
            <a:pPr marL="514350" indent="-514350">
              <a:buAutoNum type="arabicPeriod"/>
            </a:pPr>
            <a:r>
              <a:rPr lang="es-PE" sz="3200" dirty="0">
                <a:latin typeface="Myriad Pro Cond" panose="020B0506030403020204" pitchFamily="34" charset="0"/>
              </a:rPr>
              <a:t>¿El llamarse “iglesia de Dios” es suficiente para serlo?</a:t>
            </a:r>
          </a:p>
          <a:p>
            <a:pPr marL="514350" indent="-514350">
              <a:buAutoNum type="arabicPeriod"/>
            </a:pPr>
            <a:r>
              <a:rPr lang="es-PE" sz="3200" dirty="0">
                <a:latin typeface="Myriad Pro Cond" panose="020B0506030403020204" pitchFamily="34" charset="0"/>
              </a:rPr>
              <a:t>¿Qué significa la palabra apóstol? </a:t>
            </a:r>
          </a:p>
          <a:p>
            <a:pPr marL="514350" indent="-514350">
              <a:buAutoNum type="arabicPeriod"/>
            </a:pPr>
            <a:r>
              <a:rPr lang="es-PE" sz="3200" dirty="0">
                <a:latin typeface="Myriad Pro Cond" panose="020B0506030403020204" pitchFamily="34" charset="0"/>
              </a:rPr>
              <a:t>¿Qué significa ser santos?</a:t>
            </a:r>
          </a:p>
          <a:p>
            <a:pPr marL="514350" indent="-514350">
              <a:buAutoNum type="arabicPeriod"/>
            </a:pPr>
            <a:r>
              <a:rPr lang="es-PE" sz="3200" dirty="0">
                <a:latin typeface="Myriad Pro Cond" panose="020B0506030403020204" pitchFamily="34" charset="0"/>
              </a:rPr>
              <a:t>¿Cuál es la “gracia” que Dios les había dado a los Corintios?</a:t>
            </a:r>
          </a:p>
          <a:p>
            <a:pPr marL="514350" indent="-514350">
              <a:buAutoNum type="arabicPeriod"/>
            </a:pPr>
            <a:r>
              <a:rPr lang="es-PE" sz="3200" dirty="0">
                <a:latin typeface="Myriad Pro Cond" panose="020B0506030403020204" pitchFamily="34" charset="0"/>
              </a:rPr>
              <a:t>¿Qué cualidad de Dios es enfatizada en el v.9? Explique.</a:t>
            </a:r>
          </a:p>
        </p:txBody>
      </p:sp>
    </p:spTree>
    <p:extLst>
      <p:ext uri="{BB962C8B-B14F-4D97-AF65-F5344CB8AC3E}">
        <p14:creationId xmlns:p14="http://schemas.microsoft.com/office/powerpoint/2010/main" val="42550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D3D86901-B2BC-4831-BECF-51F64DE300EC}"/>
              </a:ext>
            </a:extLst>
          </p:cNvPr>
          <p:cNvSpPr/>
          <p:nvPr/>
        </p:nvSpPr>
        <p:spPr>
          <a:xfrm>
            <a:off x="0" y="0"/>
            <a:ext cx="3193774" cy="6858000"/>
          </a:xfrm>
          <a:prstGeom prst="triangl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Picture 2" descr="Corinto - Qué ver en Corinto y cómo llegar desde Atenas">
            <a:extLst>
              <a:ext uri="{FF2B5EF4-FFF2-40B4-BE49-F238E27FC236}">
                <a16:creationId xmlns:a16="http://schemas.microsoft.com/office/drawing/2014/main" id="{73459E9B-00B8-4D25-9CA5-A64C5ED13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0"/>
          <a:stretch/>
        </p:blipFill>
        <p:spPr bwMode="auto">
          <a:xfrm>
            <a:off x="0" y="0"/>
            <a:ext cx="12192000" cy="13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012E2D1-BD38-4455-B0B7-771F5AB90FD5}"/>
              </a:ext>
            </a:extLst>
          </p:cNvPr>
          <p:cNvSpPr txBox="1"/>
          <p:nvPr/>
        </p:nvSpPr>
        <p:spPr>
          <a:xfrm>
            <a:off x="742123" y="117373"/>
            <a:ext cx="53538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II. ASUNTOS CONGREGACIONALES:</a:t>
            </a:r>
          </a:p>
          <a:p>
            <a:r>
              <a:rPr lang="es-ES" sz="3200" dirty="0">
                <a:latin typeface="Confidel" panose="02000500000000000000" pitchFamily="2" charset="0"/>
              </a:rPr>
              <a:t>Divisiones y contiendas (1:10-4:21)</a:t>
            </a:r>
            <a:endParaRPr lang="es-PE" sz="3200" dirty="0">
              <a:latin typeface="Confidel" panose="02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BDB7AA-BA04-4EDA-9824-2D446C176B48}"/>
              </a:ext>
            </a:extLst>
          </p:cNvPr>
          <p:cNvSpPr txBox="1"/>
          <p:nvPr/>
        </p:nvSpPr>
        <p:spPr>
          <a:xfrm>
            <a:off x="516836" y="1576604"/>
            <a:ext cx="38563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Objetivos: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Mostrar como Pablo trató el problema de las divisiones.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Explicar como el trasfondo de los corintios influía en su conducta.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Comprender el propósito de la evangelización.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B00BF7-08F9-461D-9856-0F393DA8BBB6}"/>
              </a:ext>
            </a:extLst>
          </p:cNvPr>
          <p:cNvSpPr txBox="1"/>
          <p:nvPr/>
        </p:nvSpPr>
        <p:spPr>
          <a:xfrm>
            <a:off x="5526157" y="2069046"/>
            <a:ext cx="61490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s-ES" sz="3200" dirty="0">
                <a:latin typeface="Myriad Pro Cond" panose="020B0506030403020204" pitchFamily="34" charset="0"/>
              </a:rPr>
              <a:t>El problema expuesto (1:10-12).</a:t>
            </a:r>
          </a:p>
          <a:p>
            <a:pPr marL="514350" indent="-514350">
              <a:buAutoNum type="alphaUcPeriod"/>
            </a:pPr>
            <a:r>
              <a:rPr lang="es-ES" sz="3200" dirty="0">
                <a:latin typeface="Myriad Pro Cond" panose="020B0506030403020204" pitchFamily="34" charset="0"/>
              </a:rPr>
              <a:t>El ejemplo de conducta de Pablo (1:13-17).</a:t>
            </a:r>
          </a:p>
          <a:p>
            <a:pPr marL="514350" indent="-514350">
              <a:buAutoNum type="alphaUcPeriod"/>
            </a:pPr>
            <a:r>
              <a:rPr lang="es-ES" sz="3200" dirty="0">
                <a:latin typeface="Myriad Pro Cond" panose="020B0506030403020204" pitchFamily="34" charset="0"/>
              </a:rPr>
              <a:t>La sabiduría de Dios vs. La del hombre (1:18-31).</a:t>
            </a:r>
          </a:p>
          <a:p>
            <a:pPr marL="514350" indent="-514350">
              <a:buAutoNum type="alphaUcPeriod"/>
            </a:pPr>
            <a:r>
              <a:rPr lang="es-PE" sz="3200" dirty="0">
                <a:latin typeface="Myriad Pro Cond" panose="020B0506030403020204" pitchFamily="34" charset="0"/>
              </a:rPr>
              <a:t>La predicación de Pablo (2:1-5).</a:t>
            </a:r>
          </a:p>
          <a:p>
            <a:pPr marL="514350" indent="-514350">
              <a:buAutoNum type="alphaUcPeriod"/>
            </a:pPr>
            <a:r>
              <a:rPr lang="es-PE" sz="3200" dirty="0">
                <a:latin typeface="Myriad Pro Cond" panose="020B0506030403020204" pitchFamily="34" charset="0"/>
              </a:rPr>
              <a:t>La revelación por el Espíritu (2:6-16).</a:t>
            </a:r>
          </a:p>
          <a:p>
            <a:pPr marL="514350" indent="-514350">
              <a:buAutoNum type="alphaUcPeriod"/>
            </a:pPr>
            <a:r>
              <a:rPr lang="es-PE" sz="3200" dirty="0">
                <a:latin typeface="Myriad Pro Cond" panose="020B0506030403020204" pitchFamily="34" charset="0"/>
              </a:rPr>
              <a:t>El papel de los ministros y maestros (3:1-4:21).</a:t>
            </a:r>
          </a:p>
        </p:txBody>
      </p:sp>
    </p:spTree>
    <p:extLst>
      <p:ext uri="{BB962C8B-B14F-4D97-AF65-F5344CB8AC3E}">
        <p14:creationId xmlns:p14="http://schemas.microsoft.com/office/powerpoint/2010/main" val="31159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44C00A7-A7DD-4C93-824C-5A275CD3F2A7}"/>
              </a:ext>
            </a:extLst>
          </p:cNvPr>
          <p:cNvSpPr txBox="1"/>
          <p:nvPr/>
        </p:nvSpPr>
        <p:spPr>
          <a:xfrm>
            <a:off x="590858" y="254409"/>
            <a:ext cx="855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Cuestionario: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BD9554-255B-4499-A98F-19065496779E}"/>
              </a:ext>
            </a:extLst>
          </p:cNvPr>
          <p:cNvSpPr txBox="1"/>
          <p:nvPr/>
        </p:nvSpPr>
        <p:spPr>
          <a:xfrm>
            <a:off x="590858" y="946476"/>
            <a:ext cx="1137585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¿Cuál es el problema inicial y como se entera de este problema? (1:11)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 ¿Cuáles son las tres cosas que se deben hacer para solucionar el problema?</a:t>
            </a:r>
            <a:r>
              <a:rPr lang="es-PE" sz="3200" dirty="0">
                <a:latin typeface="Myriad Pro Cond" panose="020B0506030403020204" pitchFamily="34" charset="0"/>
              </a:rPr>
              <a:t> (1:10)</a:t>
            </a:r>
          </a:p>
          <a:p>
            <a:pPr marL="514350" indent="-514350">
              <a:buAutoNum type="arabicPeriod"/>
            </a:pPr>
            <a:r>
              <a:rPr lang="es-PE" sz="3200" dirty="0">
                <a:latin typeface="Myriad Pro Cond" panose="020B0506030403020204" pitchFamily="34" charset="0"/>
              </a:rPr>
              <a:t>¿Por qué dice Pablo que él fue enviado a predicar y no a bautizar?</a:t>
            </a:r>
            <a:r>
              <a:rPr lang="es-ES" sz="3200" dirty="0">
                <a:latin typeface="Myriad Pro Cond" panose="020B0506030403020204" pitchFamily="34" charset="0"/>
              </a:rPr>
              <a:t> (1:17).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¿Cuales son las dos actitudes y resultados respecto a la “palabra de la cruz” ? (1:18).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Si “lo insensato de Dios es mas sabio que los hombres”, ¿Cómo sería lo sabio de Dios? (1:25).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Cual fue la postura de Pablo como predicador del evangelio (2:1-4).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Como cristianos como debemos sentirnos en relación a la sabiduría del mundo (2:6-7).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¿Cómo podemos saber las cosas que Dios ha revelado? (2:10).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¿Cuáles son los dos términos con los que Pablo describe a los corintios? (3:1-4). Explique.</a:t>
            </a:r>
          </a:p>
        </p:txBody>
      </p:sp>
    </p:spTree>
    <p:extLst>
      <p:ext uri="{BB962C8B-B14F-4D97-AF65-F5344CB8AC3E}">
        <p14:creationId xmlns:p14="http://schemas.microsoft.com/office/powerpoint/2010/main" val="305678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142C49A-6FC5-4FCB-9AFB-94AB9021DEEC}"/>
              </a:ext>
            </a:extLst>
          </p:cNvPr>
          <p:cNvSpPr txBox="1"/>
          <p:nvPr/>
        </p:nvSpPr>
        <p:spPr>
          <a:xfrm>
            <a:off x="832142" y="867612"/>
            <a:ext cx="101566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Myriad Pro Cond" panose="020B0506030403020204" pitchFamily="34" charset="0"/>
              </a:rPr>
              <a:t>10.  ¿Cuáles son las actitudes que reflejan la inmadurez espiritual? (v.3)</a:t>
            </a:r>
          </a:p>
          <a:p>
            <a:pPr marL="514350" indent="-514350">
              <a:buAutoNum type="arabicPeriod" startAt="11"/>
            </a:pPr>
            <a:r>
              <a:rPr lang="es-ES" sz="3200" dirty="0">
                <a:latin typeface="Myriad Pro Cond" panose="020B0506030403020204" pitchFamily="34" charset="0"/>
              </a:rPr>
              <a:t>¿Qué enseñanza da (3:7) a los ministros, maestros o evangelistas?.</a:t>
            </a:r>
          </a:p>
          <a:p>
            <a:pPr marL="514350" indent="-514350">
              <a:buAutoNum type="arabicPeriod" startAt="11"/>
            </a:pPr>
            <a:r>
              <a:rPr lang="es-ES" sz="3200" dirty="0">
                <a:latin typeface="Myriad Pro Cond" panose="020B0506030403020204" pitchFamily="34" charset="0"/>
              </a:rPr>
              <a:t>Hay dos esferas donde el hombre es incapaz de juzgar, pues solo le corresponde a Dios ¿cuáles son? (4:5).</a:t>
            </a:r>
          </a:p>
          <a:p>
            <a:pPr marL="514350" indent="-514350">
              <a:buAutoNum type="arabicPeriod" startAt="11"/>
            </a:pPr>
            <a:r>
              <a:rPr lang="es-ES" sz="3200" dirty="0">
                <a:latin typeface="Myriad Pro Cond" panose="020B0506030403020204" pitchFamily="34" charset="0"/>
              </a:rPr>
              <a:t>¿Cuál son las cosas que Pablo ha presentado como ejemplo en si mismo y en Apolos? (4:6; 1:19, 31; 3:19, 20).</a:t>
            </a:r>
          </a:p>
          <a:p>
            <a:pPr marL="514350" indent="-514350">
              <a:buAutoNum type="arabicPeriod" startAt="11"/>
            </a:pPr>
            <a:r>
              <a:rPr lang="es-ES" sz="3200" dirty="0">
                <a:latin typeface="Myriad Pro Cond" panose="020B0506030403020204" pitchFamily="34" charset="0"/>
              </a:rPr>
              <a:t>¿Cómo el cuadro que Pablo presenta de un apóstol en (4:11-13) podía ayudarles a lidiar con el divisionismo?</a:t>
            </a:r>
          </a:p>
          <a:p>
            <a:pPr marL="514350" indent="-514350">
              <a:buAutoNum type="arabicPeriod" startAt="11"/>
            </a:pPr>
            <a:r>
              <a:rPr lang="es-ES" sz="3200" dirty="0">
                <a:latin typeface="Myriad Pro Cond" panose="020B0506030403020204" pitchFamily="34" charset="0"/>
              </a:rPr>
              <a:t>¿De que dependía que Pablo viniera a ellos con “vara” o con “espíritu de mansedumbre” (4:17-21).</a:t>
            </a:r>
          </a:p>
        </p:txBody>
      </p:sp>
    </p:spTree>
    <p:extLst>
      <p:ext uri="{BB962C8B-B14F-4D97-AF65-F5344CB8AC3E}">
        <p14:creationId xmlns:p14="http://schemas.microsoft.com/office/powerpoint/2010/main" val="252857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rinto - Qué ver en Corinto y cómo llegar desde Atenas">
            <a:extLst>
              <a:ext uri="{FF2B5EF4-FFF2-40B4-BE49-F238E27FC236}">
                <a16:creationId xmlns:a16="http://schemas.microsoft.com/office/drawing/2014/main" id="{F860286F-4909-4D01-835F-ECD59FE5A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0"/>
          <a:stretch/>
        </p:blipFill>
        <p:spPr bwMode="auto">
          <a:xfrm>
            <a:off x="0" y="0"/>
            <a:ext cx="12192000" cy="13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62A8C30-53AA-4F94-A903-5CEAACF762F7}"/>
              </a:ext>
            </a:extLst>
          </p:cNvPr>
          <p:cNvSpPr txBox="1"/>
          <p:nvPr/>
        </p:nvSpPr>
        <p:spPr>
          <a:xfrm>
            <a:off x="490331" y="303150"/>
            <a:ext cx="5605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Falta de disciplina en la iglesia (5:1-13)</a:t>
            </a:r>
            <a:endParaRPr lang="es-PE" sz="3200" dirty="0">
              <a:latin typeface="Confidel" panose="02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E5E1F3-9074-4E19-93EC-4863FCD0883C}"/>
              </a:ext>
            </a:extLst>
          </p:cNvPr>
          <p:cNvSpPr txBox="1"/>
          <p:nvPr/>
        </p:nvSpPr>
        <p:spPr>
          <a:xfrm>
            <a:off x="490331" y="1538092"/>
            <a:ext cx="30745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Objetivos: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Explicar la autoridad para la disciplina al fondo de la escritura.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Presentar una explicación de sus agentes, su acción, su propósito y su objeto.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AB1780-A321-4E4B-A498-D3F33CC9FC3F}"/>
              </a:ext>
            </a:extLst>
          </p:cNvPr>
          <p:cNvSpPr txBox="1"/>
          <p:nvPr/>
        </p:nvSpPr>
        <p:spPr>
          <a:xfrm>
            <a:off x="4731028" y="2276756"/>
            <a:ext cx="69706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s-ES" sz="3200" dirty="0">
                <a:latin typeface="Myriad Pro Cond" panose="020B0506030403020204" pitchFamily="34" charset="0"/>
              </a:rPr>
              <a:t>La disciplina carente en Corinto (5:1-2, 6).</a:t>
            </a:r>
          </a:p>
          <a:p>
            <a:pPr marL="514350" indent="-514350">
              <a:buAutoNum type="alphaUcPeriod"/>
            </a:pPr>
            <a:r>
              <a:rPr lang="es-ES" sz="3200" dirty="0">
                <a:latin typeface="Myriad Pro Cond" panose="020B0506030403020204" pitchFamily="34" charset="0"/>
              </a:rPr>
              <a:t>La autoridad al fondo de la disciplina (5:3-4).</a:t>
            </a:r>
          </a:p>
          <a:p>
            <a:pPr marL="514350" indent="-514350">
              <a:buAutoNum type="alphaUcPeriod"/>
            </a:pPr>
            <a:r>
              <a:rPr lang="es-PE" sz="3200" dirty="0">
                <a:latin typeface="Myriad Pro Cond" panose="020B0506030403020204" pitchFamily="34" charset="0"/>
              </a:rPr>
              <a:t>Los agentes responsables de la disciplina (5:4).</a:t>
            </a:r>
          </a:p>
          <a:p>
            <a:pPr marL="514350" indent="-514350">
              <a:buAutoNum type="alphaUcPeriod"/>
            </a:pPr>
            <a:r>
              <a:rPr lang="es-PE" sz="3200" dirty="0">
                <a:latin typeface="Myriad Pro Cond" panose="020B0506030403020204" pitchFamily="34" charset="0"/>
              </a:rPr>
              <a:t>La acción de la disciplina (5:2, 5, 11, 13).</a:t>
            </a:r>
          </a:p>
          <a:p>
            <a:pPr marL="514350" indent="-514350">
              <a:buAutoNum type="alphaUcPeriod"/>
            </a:pPr>
            <a:r>
              <a:rPr lang="es-PE" sz="3200" dirty="0">
                <a:latin typeface="Myriad Pro Cond" panose="020B0506030403020204" pitchFamily="34" charset="0"/>
              </a:rPr>
              <a:t>El propósito de la disciplina (5:5-8).</a:t>
            </a:r>
          </a:p>
          <a:p>
            <a:pPr marL="514350" indent="-514350">
              <a:buAutoNum type="alphaUcPeriod"/>
            </a:pPr>
            <a:r>
              <a:rPr lang="es-PE" sz="3200" dirty="0">
                <a:latin typeface="Myriad Pro Cond" panose="020B0506030403020204" pitchFamily="34" charset="0"/>
              </a:rPr>
              <a:t>El objeto de la disciplina (5:9-13).</a:t>
            </a:r>
          </a:p>
          <a:p>
            <a:pPr marL="514350" indent="-514350">
              <a:buAutoNum type="alphaUcPeriod"/>
            </a:pPr>
            <a:r>
              <a:rPr lang="es-PE" sz="3200" dirty="0">
                <a:latin typeface="Myriad Pro Cond" panose="020B0506030403020204" pitchFamily="34" charset="0"/>
              </a:rPr>
              <a:t>El éxito de la disciplina (II Co 2:5-11).</a:t>
            </a:r>
          </a:p>
        </p:txBody>
      </p:sp>
    </p:spTree>
    <p:extLst>
      <p:ext uri="{BB962C8B-B14F-4D97-AF65-F5344CB8AC3E}">
        <p14:creationId xmlns:p14="http://schemas.microsoft.com/office/powerpoint/2010/main" val="10727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44C00A7-A7DD-4C93-824C-5A275CD3F2A7}"/>
              </a:ext>
            </a:extLst>
          </p:cNvPr>
          <p:cNvSpPr txBox="1"/>
          <p:nvPr/>
        </p:nvSpPr>
        <p:spPr>
          <a:xfrm>
            <a:off x="590858" y="102009"/>
            <a:ext cx="855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Cuestionario: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BD9554-255B-4499-A98F-19065496779E}"/>
              </a:ext>
            </a:extLst>
          </p:cNvPr>
          <p:cNvSpPr txBox="1"/>
          <p:nvPr/>
        </p:nvSpPr>
        <p:spPr>
          <a:xfrm>
            <a:off x="1337619" y="801082"/>
            <a:ext cx="102447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¿Qué se requiere como cualidad principal si la iglesia va a ejercitar la disciplina (v4).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Explique el termino “fornicación” gr. </a:t>
            </a:r>
            <a:r>
              <a:rPr lang="es-ES" sz="3200" dirty="0" err="1">
                <a:latin typeface="Myriad Pro Cond" panose="020B0506030403020204" pitchFamily="34" charset="0"/>
              </a:rPr>
              <a:t>Porneia</a:t>
            </a:r>
            <a:r>
              <a:rPr lang="es-ES" sz="3200" dirty="0">
                <a:latin typeface="Myriad Pro Cond" panose="020B0506030403020204" pitchFamily="34" charset="0"/>
              </a:rPr>
              <a:t> (v.1).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¿Dónde radica la gravedad del pecado de esta persona (v.1).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¿Cuál debe ser la actitud hacia el pecado? ¿Qué actitud tenía la iglesia? (v.2).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¿Cuál es la preocupación principal de Pablo en este capítulo?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¿Quiénes eran los agentes disciplinarios en Corinto?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Cuales son las 5 frases que describen la acción que la iglesia había de tomar respecto al fornicario (5:2, 5, 11, 13).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¿Cuál es el propósito de la disciplina? (5:5, 7).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¿Quiénes deben ser disciplinados? (v.9-13).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¿Cuáles son los resultados de la disciplina? (II Co 2:5-11).</a:t>
            </a:r>
          </a:p>
        </p:txBody>
      </p:sp>
    </p:spTree>
    <p:extLst>
      <p:ext uri="{BB962C8B-B14F-4D97-AF65-F5344CB8AC3E}">
        <p14:creationId xmlns:p14="http://schemas.microsoft.com/office/powerpoint/2010/main" val="37692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E7982757-F837-4875-8A29-B71DC4FA4D34}"/>
              </a:ext>
            </a:extLst>
          </p:cNvPr>
          <p:cNvSpPr/>
          <p:nvPr/>
        </p:nvSpPr>
        <p:spPr>
          <a:xfrm>
            <a:off x="-1" y="0"/>
            <a:ext cx="2944679" cy="6858000"/>
          </a:xfrm>
          <a:prstGeom prst="triangle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Picture 2" descr="Corinto - Qué ver en Corinto y cómo llegar desde Atenas">
            <a:extLst>
              <a:ext uri="{FF2B5EF4-FFF2-40B4-BE49-F238E27FC236}">
                <a16:creationId xmlns:a16="http://schemas.microsoft.com/office/drawing/2014/main" id="{3DBE603B-34F2-47C3-8A68-68E5867B4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0"/>
          <a:stretch/>
        </p:blipFill>
        <p:spPr bwMode="auto">
          <a:xfrm>
            <a:off x="0" y="0"/>
            <a:ext cx="12192000" cy="13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E297811-BBD5-4198-9418-C52EF2E57B08}"/>
              </a:ext>
            </a:extLst>
          </p:cNvPr>
          <p:cNvSpPr txBox="1"/>
          <p:nvPr/>
        </p:nvSpPr>
        <p:spPr>
          <a:xfrm>
            <a:off x="1944238" y="363594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SÍLABO I CORINTIOS</a:t>
            </a:r>
            <a:endParaRPr lang="es-PE" sz="3200" dirty="0">
              <a:latin typeface="Confidel" panose="02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147FD1-2A6D-44A3-BAD0-53CA93D4D9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3" r="44942" b="84734"/>
          <a:stretch/>
        </p:blipFill>
        <p:spPr>
          <a:xfrm>
            <a:off x="10589277" y="397300"/>
            <a:ext cx="1456156" cy="66881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6C51FB-82A5-4E3E-9553-F44163AB265B}"/>
              </a:ext>
            </a:extLst>
          </p:cNvPr>
          <p:cNvSpPr txBox="1"/>
          <p:nvPr/>
        </p:nvSpPr>
        <p:spPr>
          <a:xfrm>
            <a:off x="331304" y="1341421"/>
            <a:ext cx="538038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yriad Pro Cond" panose="020B0506030403020204" pitchFamily="34" charset="0"/>
              </a:rPr>
              <a:t>Instructor: </a:t>
            </a:r>
            <a:r>
              <a:rPr lang="es-ES" sz="2400" dirty="0">
                <a:latin typeface="Myriad Pro Cond" panose="020B0506030403020204" pitchFamily="34" charset="0"/>
              </a:rPr>
              <a:t>Juan Abanto</a:t>
            </a:r>
          </a:p>
          <a:p>
            <a:endParaRPr lang="es-ES" sz="2400" dirty="0">
              <a:latin typeface="Myriad Pro Cond" panose="020B0506030403020204" pitchFamily="34" charset="0"/>
            </a:endParaRPr>
          </a:p>
          <a:p>
            <a:r>
              <a:rPr lang="es-ES" sz="2800" b="1" dirty="0">
                <a:latin typeface="Myriad Pro Cond" panose="020B0506030403020204" pitchFamily="34" charset="0"/>
              </a:rPr>
              <a:t>Descripción del curso: </a:t>
            </a:r>
            <a:r>
              <a:rPr lang="es-ES" sz="2400" dirty="0">
                <a:latin typeface="Myriad Pro Cond" panose="020B0506030403020204" pitchFamily="34" charset="0"/>
              </a:rPr>
              <a:t>Es un estudio profundo de I Corintios. El estudio de la carta nos ayudará a establecer principios para asegurar una adecuada manera de lidiar con los problemas y desafíos que se presenten en la iglesia del Señor.</a:t>
            </a:r>
          </a:p>
          <a:p>
            <a:endParaRPr lang="es-ES" sz="2400" dirty="0">
              <a:latin typeface="Myriad Pro Cond" panose="020B0506030403020204" pitchFamily="34" charset="0"/>
            </a:endParaRPr>
          </a:p>
          <a:p>
            <a:r>
              <a:rPr lang="es-ES" sz="2800" b="1" dirty="0">
                <a:latin typeface="Myriad Pro Cond" panose="020B0506030403020204" pitchFamily="34" charset="0"/>
              </a:rPr>
              <a:t>Objetivo del curso:</a:t>
            </a:r>
            <a:endParaRPr lang="es-PE" sz="2800" b="1" dirty="0">
              <a:latin typeface="Myriad Pro Cond" panose="020B0506030403020204" pitchFamily="34" charset="0"/>
            </a:endParaRPr>
          </a:p>
          <a:p>
            <a:pPr marL="514350" indent="-514350">
              <a:buAutoNum type="arabicPeriod"/>
            </a:pPr>
            <a:r>
              <a:rPr lang="es-ES" sz="2400" dirty="0">
                <a:latin typeface="Myriad Pro Cond" panose="020B0506030403020204" pitchFamily="34" charset="0"/>
              </a:rPr>
              <a:t>Hacer un estudio exhaustivo de la carta de Pablo a los Corintios.</a:t>
            </a:r>
          </a:p>
          <a:p>
            <a:pPr marL="514350" indent="-514350">
              <a:buAutoNum type="arabicPeriod"/>
            </a:pPr>
            <a:r>
              <a:rPr lang="es-ES" sz="2400" dirty="0">
                <a:latin typeface="Myriad Pro Cond" panose="020B0506030403020204" pitchFamily="34" charset="0"/>
              </a:rPr>
              <a:t>Asegurar que sus contenidos faciliten y equipen al estudiante a desarrollar un mejor conocimiento para beneficio de sus vidas espirituales.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FDA1F6-2798-49B1-BD5F-2222FA441352}"/>
              </a:ext>
            </a:extLst>
          </p:cNvPr>
          <p:cNvSpPr txBox="1"/>
          <p:nvPr/>
        </p:nvSpPr>
        <p:spPr>
          <a:xfrm>
            <a:off x="6202017" y="1464531"/>
            <a:ext cx="58434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yriad Pro Cond" panose="020B0506030403020204" pitchFamily="34" charset="0"/>
              </a:rPr>
              <a:t>Calificaciones:</a:t>
            </a:r>
          </a:p>
          <a:p>
            <a:pPr marL="457200" indent="-457200">
              <a:buAutoNum type="arabicPeriod"/>
            </a:pPr>
            <a:r>
              <a:rPr lang="es-ES" sz="2400" dirty="0">
                <a:latin typeface="Myriad Pro Cond" panose="020B0506030403020204" pitchFamily="34" charset="0"/>
              </a:rPr>
              <a:t>Cuaderno de notas y </a:t>
            </a:r>
            <a:r>
              <a:rPr lang="es-ES" sz="2400">
                <a:latin typeface="Myriad Pro Cond" panose="020B0506030403020204" pitchFamily="34" charset="0"/>
              </a:rPr>
              <a:t>participación en clase	15</a:t>
            </a:r>
            <a:r>
              <a:rPr lang="es-ES" sz="2400" dirty="0">
                <a:latin typeface="Myriad Pro Cond" panose="020B0506030403020204" pitchFamily="34" charset="0"/>
              </a:rPr>
              <a:t>%</a:t>
            </a:r>
          </a:p>
          <a:p>
            <a:pPr marL="457200" indent="-457200">
              <a:buAutoNum type="arabicPeriod"/>
            </a:pPr>
            <a:r>
              <a:rPr lang="es-ES" sz="2400" dirty="0">
                <a:latin typeface="Myriad Pro Cond" panose="020B0506030403020204" pitchFamily="34" charset="0"/>
              </a:rPr>
              <a:t>Trabajo de investigación.		25%</a:t>
            </a:r>
          </a:p>
          <a:p>
            <a:pPr marL="457200" indent="-457200">
              <a:buAutoNum type="arabicPeriod"/>
            </a:pPr>
            <a:r>
              <a:rPr lang="es-ES" sz="2400" dirty="0">
                <a:latin typeface="Myriad Pro Cond" panose="020B0506030403020204" pitchFamily="34" charset="0"/>
              </a:rPr>
              <a:t>Versos de memoria.			15%</a:t>
            </a:r>
          </a:p>
          <a:p>
            <a:pPr marL="457200" indent="-457200">
              <a:buAutoNum type="arabicPeriod"/>
            </a:pPr>
            <a:r>
              <a:rPr lang="es-ES" sz="2400" dirty="0">
                <a:latin typeface="Myriad Pro Cond" panose="020B0506030403020204" pitchFamily="34" charset="0"/>
              </a:rPr>
              <a:t>Lectura				15%</a:t>
            </a:r>
          </a:p>
          <a:p>
            <a:pPr marL="457200" indent="-457200">
              <a:buAutoNum type="arabicPeriod"/>
            </a:pPr>
            <a:r>
              <a:rPr lang="es-ES" sz="2400" dirty="0">
                <a:latin typeface="Myriad Pro Cond" panose="020B0506030403020204" pitchFamily="34" charset="0"/>
              </a:rPr>
              <a:t>Examen final				30%</a:t>
            </a:r>
          </a:p>
          <a:p>
            <a:pPr marL="457200" indent="-457200">
              <a:buAutoNum type="arabicPeriod"/>
            </a:pPr>
            <a:endParaRPr lang="es-ES" sz="2400" dirty="0">
              <a:latin typeface="Myriad Pro Cond" panose="020B05060304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Myriad Pro Cond" panose="020B0506030403020204" pitchFamily="34" charset="0"/>
              </a:rPr>
              <a:t>Leer I Corintios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b="1" dirty="0">
                <a:latin typeface="Myriad Pro Cond" panose="020B0506030403020204" pitchFamily="34" charset="0"/>
              </a:rPr>
              <a:t>2 sermones </a:t>
            </a:r>
            <a:r>
              <a:rPr lang="es-ES" sz="2400" dirty="0">
                <a:latin typeface="Myriad Pro Cond" panose="020B0506030403020204" pitchFamily="34" charset="0"/>
              </a:rPr>
              <a:t>sobre I Corintios de libre elección.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Myriad Pro Cond" panose="020B0506030403020204" pitchFamily="34" charset="0"/>
              </a:rPr>
              <a:t>Versos de memoria (I Co 1:10; 3:6-7; 4:1-2; 15:54).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400" dirty="0">
              <a:latin typeface="Myriad Pro Cond" panose="020B0506030403020204" pitchFamily="34" charset="0"/>
            </a:endParaRPr>
          </a:p>
          <a:p>
            <a:r>
              <a:rPr lang="es-ES" sz="2800" b="1" dirty="0">
                <a:latin typeface="Myriad Pro Cond" panose="020B0506030403020204" pitchFamily="34" charset="0"/>
              </a:rPr>
              <a:t>Requisitos del curso: </a:t>
            </a:r>
            <a:r>
              <a:rPr lang="es-ES" sz="2000" dirty="0">
                <a:latin typeface="Myriad Pro Cond" panose="020B0506030403020204" pitchFamily="34" charset="0"/>
              </a:rPr>
              <a:t>1) Ver completamente cada video, 2) revisar y leer las notas y versos en las diapositivas, 3) Responder los cuestionarios correspondientes a cada lección, 4) Tomar notas.</a:t>
            </a:r>
            <a:endParaRPr lang="es-ES" sz="240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4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rinto - Qué ver en Corinto y cómo llegar desde Atenas">
            <a:extLst>
              <a:ext uri="{FF2B5EF4-FFF2-40B4-BE49-F238E27FC236}">
                <a16:creationId xmlns:a16="http://schemas.microsoft.com/office/drawing/2014/main" id="{6BF27295-54EA-4F45-A1E3-7C3DD9EAE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0"/>
          <a:stretch/>
        </p:blipFill>
        <p:spPr bwMode="auto">
          <a:xfrm>
            <a:off x="0" y="0"/>
            <a:ext cx="12192000" cy="13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603ED30-6CAC-43A7-8F48-0DC25EF268BD}"/>
              </a:ext>
            </a:extLst>
          </p:cNvPr>
          <p:cNvSpPr txBox="1"/>
          <p:nvPr/>
        </p:nvSpPr>
        <p:spPr>
          <a:xfrm>
            <a:off x="901810" y="363594"/>
            <a:ext cx="4386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Pleitos y fornicación (6:1-20)</a:t>
            </a:r>
            <a:endParaRPr lang="es-PE" sz="3200" dirty="0">
              <a:latin typeface="Confidel" panose="02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22A22DD-C7F0-46D4-BF59-1AF271595EA4}"/>
              </a:ext>
            </a:extLst>
          </p:cNvPr>
          <p:cNvSpPr txBox="1"/>
          <p:nvPr/>
        </p:nvSpPr>
        <p:spPr>
          <a:xfrm>
            <a:off x="490330" y="1797170"/>
            <a:ext cx="47979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Objetivos: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Mostrar la necesidad de tener juicio, criterio y sabiduría para lidiar con las dificultades que surgen en la iglesia.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Explicar el problema de la fornicación y el uso inadecuado del cuerpo al practicar el pecado.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58D123-6779-4F5F-AE39-09B51079B276}"/>
              </a:ext>
            </a:extLst>
          </p:cNvPr>
          <p:cNvSpPr txBox="1"/>
          <p:nvPr/>
        </p:nvSpPr>
        <p:spPr>
          <a:xfrm>
            <a:off x="6903722" y="2782056"/>
            <a:ext cx="3718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s-ES" sz="3200" dirty="0">
                <a:latin typeface="Myriad Pro Cond" panose="020B0506030403020204" pitchFamily="34" charset="0"/>
              </a:rPr>
              <a:t>Litigios entre hermanos sin resolver (v.1-11).</a:t>
            </a:r>
          </a:p>
          <a:p>
            <a:pPr marL="514350" indent="-514350">
              <a:buAutoNum type="alphaUcPeriod"/>
            </a:pPr>
            <a:r>
              <a:rPr lang="es-ES" sz="3200" dirty="0">
                <a:latin typeface="Myriad Pro Cond" panose="020B0506030403020204" pitchFamily="34" charset="0"/>
              </a:rPr>
              <a:t>El problema de la fornicación (v.12-20).</a:t>
            </a:r>
            <a:endParaRPr lang="es-PE" sz="320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9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44C00A7-A7DD-4C93-824C-5A275CD3F2A7}"/>
              </a:ext>
            </a:extLst>
          </p:cNvPr>
          <p:cNvSpPr txBox="1"/>
          <p:nvPr/>
        </p:nvSpPr>
        <p:spPr>
          <a:xfrm>
            <a:off x="606098" y="86769"/>
            <a:ext cx="855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Cuestionario: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BD9554-255B-4499-A98F-19065496779E}"/>
              </a:ext>
            </a:extLst>
          </p:cNvPr>
          <p:cNvSpPr txBox="1"/>
          <p:nvPr/>
        </p:nvSpPr>
        <p:spPr>
          <a:xfrm>
            <a:off x="1202208" y="732504"/>
            <a:ext cx="106240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¿Cómo debemos actuar cuando surgen los problemas o diferencias entre hermanos de la fe? (4:10; 6:1, 5-6).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¿Cómo los cristianos juzgarán al mundo y a los ángeles? (v.2-3).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¿Qué significa que los “injustos no heredarán el reino de Dios” (v.9) en conexión con los primeros versos del capítulo?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Haga una lista de los pecados mencionados en (v.9-10) y las consecuencias por practicarlos.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Explique los términos: Lavado, santificado, justificado (v.11).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¿Qué argumento era usado para practicar la fornicación? (v.12).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¿Qué significa la fornicación para el cristiano en su relación con Dios? (v.16-18).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Lo sagrado para un corintio (fornicación) era abominación para el Señor, ¿Por qué? (v.19).</a:t>
            </a:r>
          </a:p>
        </p:txBody>
      </p:sp>
    </p:spTree>
    <p:extLst>
      <p:ext uri="{BB962C8B-B14F-4D97-AF65-F5344CB8AC3E}">
        <p14:creationId xmlns:p14="http://schemas.microsoft.com/office/powerpoint/2010/main" val="27859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rinto - Qué ver en Corinto y cómo llegar desde Atenas">
            <a:extLst>
              <a:ext uri="{FF2B5EF4-FFF2-40B4-BE49-F238E27FC236}">
                <a16:creationId xmlns:a16="http://schemas.microsoft.com/office/drawing/2014/main" id="{E0C1428E-71DF-4C49-8F14-C5935EEAF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0"/>
          <a:stretch/>
        </p:blipFill>
        <p:spPr bwMode="auto">
          <a:xfrm>
            <a:off x="0" y="0"/>
            <a:ext cx="12192000" cy="13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64DA6F-A737-47C7-A860-A9C29E2EC198}"/>
              </a:ext>
            </a:extLst>
          </p:cNvPr>
          <p:cNvSpPr txBox="1"/>
          <p:nvPr/>
        </p:nvSpPr>
        <p:spPr>
          <a:xfrm>
            <a:off x="490331" y="64365"/>
            <a:ext cx="5605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II. ASUNTOS GENERALES : En lo personal</a:t>
            </a:r>
          </a:p>
          <a:p>
            <a:r>
              <a:rPr lang="es-ES" sz="3200" dirty="0">
                <a:latin typeface="Confidel" panose="02000500000000000000" pitchFamily="2" charset="0"/>
              </a:rPr>
              <a:t>El matrimonio y la soltería (7:1-40)</a:t>
            </a:r>
            <a:endParaRPr lang="es-PE" sz="3200" dirty="0">
              <a:latin typeface="Confidel" panose="02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7996F61-AAE8-4EF7-A229-9EBCC157F1CA}"/>
              </a:ext>
            </a:extLst>
          </p:cNvPr>
          <p:cNvSpPr txBox="1"/>
          <p:nvPr/>
        </p:nvSpPr>
        <p:spPr>
          <a:xfrm>
            <a:off x="490331" y="1545379"/>
            <a:ext cx="426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Objetivos: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Explicar las circunstancias que provocaron las preguntas de los corintios.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Explicar la respuesta de Pablo en razón de la “presente necesidad” (v.16).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Identificar a los diferentes grupos a los cuales Pablo se dirige.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CB7D68-2A5E-4722-8E36-27479A883D0A}"/>
              </a:ext>
            </a:extLst>
          </p:cNvPr>
          <p:cNvSpPr txBox="1"/>
          <p:nvPr/>
        </p:nvSpPr>
        <p:spPr>
          <a:xfrm>
            <a:off x="6493564" y="1730045"/>
            <a:ext cx="44262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s-ES" sz="2800" dirty="0">
                <a:latin typeface="Myriad Pro Cond" panose="020B0506030403020204" pitchFamily="34" charset="0"/>
              </a:rPr>
              <a:t>La soltería, el matrimonio y las relaciones sexuales (7:1-7).</a:t>
            </a:r>
          </a:p>
          <a:p>
            <a:pPr marL="514350" indent="-514350">
              <a:buAutoNum type="alphaUcPeriod"/>
            </a:pPr>
            <a:r>
              <a:rPr lang="es-ES" sz="2800" dirty="0">
                <a:latin typeface="Myriad Pro Cond" panose="020B0506030403020204" pitchFamily="34" charset="0"/>
              </a:rPr>
              <a:t>El soltero y la viuda (7:8-9).</a:t>
            </a:r>
          </a:p>
          <a:p>
            <a:pPr marL="514350" indent="-514350">
              <a:buAutoNum type="alphaUcPeriod"/>
            </a:pPr>
            <a:r>
              <a:rPr lang="es-ES" sz="2800" dirty="0">
                <a:latin typeface="Myriad Pro Cond" panose="020B0506030403020204" pitchFamily="34" charset="0"/>
              </a:rPr>
              <a:t>El matrimonio – cuando los dos son cristianos (7:10-11).</a:t>
            </a:r>
          </a:p>
          <a:p>
            <a:pPr marL="514350" indent="-514350">
              <a:buAutoNum type="alphaUcPeriod"/>
            </a:pPr>
            <a:r>
              <a:rPr lang="es-ES" sz="2800" dirty="0">
                <a:latin typeface="Myriad Pro Cond" panose="020B0506030403020204" pitchFamily="34" charset="0"/>
              </a:rPr>
              <a:t>El matrimonio mixto – creyente con incrédulo (7:12-16).</a:t>
            </a:r>
          </a:p>
          <a:p>
            <a:pPr marL="514350" indent="-514350">
              <a:buAutoNum type="alphaUcPeriod"/>
            </a:pPr>
            <a:r>
              <a:rPr lang="es-PE" sz="2800" dirty="0">
                <a:latin typeface="Myriad Pro Cond" panose="020B0506030403020204" pitchFamily="34" charset="0"/>
              </a:rPr>
              <a:t>El principio constante de la vida cristiana (7:17-24).</a:t>
            </a:r>
          </a:p>
          <a:p>
            <a:pPr marL="514350" indent="-514350">
              <a:buAutoNum type="alphaUcPeriod"/>
            </a:pPr>
            <a:r>
              <a:rPr lang="es-PE" sz="2800" dirty="0">
                <a:latin typeface="Myriad Pro Cond" panose="020B0506030403020204" pitchFamily="34" charset="0"/>
              </a:rPr>
              <a:t>Respecto a las vírgenes (7:25-38).</a:t>
            </a:r>
          </a:p>
          <a:p>
            <a:pPr marL="514350" indent="-514350">
              <a:buAutoNum type="alphaUcPeriod"/>
            </a:pPr>
            <a:r>
              <a:rPr lang="es-PE" sz="2800" dirty="0">
                <a:latin typeface="Myriad Pro Cond" panose="020B0506030403020204" pitchFamily="34" charset="0"/>
              </a:rPr>
              <a:t>Respecto a las viudas (7:39-40).</a:t>
            </a:r>
          </a:p>
        </p:txBody>
      </p:sp>
    </p:spTree>
    <p:extLst>
      <p:ext uri="{BB962C8B-B14F-4D97-AF65-F5344CB8AC3E}">
        <p14:creationId xmlns:p14="http://schemas.microsoft.com/office/powerpoint/2010/main" val="169924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4A0B831-04CD-4134-8387-A39FB76D7E21}"/>
              </a:ext>
            </a:extLst>
          </p:cNvPr>
          <p:cNvSpPr txBox="1"/>
          <p:nvPr/>
        </p:nvSpPr>
        <p:spPr>
          <a:xfrm>
            <a:off x="1202208" y="732504"/>
            <a:ext cx="106240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¿Cuál es la perspectiva de Pablo respecto a la soltería? (v.1, 26, 32-33).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¿Cuáles son los capítulos en la carta que han tratado el tema de la fornicación?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¿Cuál es el deber al cual se refiere Pablo en el (v.3)? ¿Cómo se relaciona esto con el pasado pecaminoso de los corintios?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¿Cuáles son los requisitos para la abstinencia en el (v.5)? ¿Cuáles son los peligros a los que se expone al matrimonio si no se entiende esta verdad?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¿Cuál es la instrucción de Pablo a los solteros y viudas? (v.8-9).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¿Cuáles son las dos opciones que Pablo da a la mujer que se ha separado del marido?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¿Cuál es la mejor manera de proceder para un cristiano que esta casado con un incrédulo?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¿Qué significa “quedarse en el estado en que fue llamado”? (v.20).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397D90-8DD8-429F-AE28-90D9E1370B75}"/>
              </a:ext>
            </a:extLst>
          </p:cNvPr>
          <p:cNvSpPr txBox="1"/>
          <p:nvPr/>
        </p:nvSpPr>
        <p:spPr>
          <a:xfrm>
            <a:off x="606098" y="86769"/>
            <a:ext cx="855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Cuestionario:</a:t>
            </a:r>
          </a:p>
        </p:txBody>
      </p:sp>
    </p:spTree>
    <p:extLst>
      <p:ext uri="{BB962C8B-B14F-4D97-AF65-F5344CB8AC3E}">
        <p14:creationId xmlns:p14="http://schemas.microsoft.com/office/powerpoint/2010/main" val="375540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rinto - Qué ver en Corinto y cómo llegar desde Atenas">
            <a:extLst>
              <a:ext uri="{FF2B5EF4-FFF2-40B4-BE49-F238E27FC236}">
                <a16:creationId xmlns:a16="http://schemas.microsoft.com/office/drawing/2014/main" id="{DE265EAD-C94D-470A-9C12-5B2791938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0"/>
          <a:stretch/>
        </p:blipFill>
        <p:spPr bwMode="auto">
          <a:xfrm>
            <a:off x="0" y="0"/>
            <a:ext cx="12192000" cy="13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2B4766-C6DE-433E-B128-ABF112B88A32}"/>
              </a:ext>
            </a:extLst>
          </p:cNvPr>
          <p:cNvSpPr txBox="1"/>
          <p:nvPr/>
        </p:nvSpPr>
        <p:spPr>
          <a:xfrm>
            <a:off x="556591" y="363594"/>
            <a:ext cx="512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Los sacrificado a los ídolos (8:1-11:1)</a:t>
            </a:r>
            <a:endParaRPr lang="es-PE" sz="3200" dirty="0">
              <a:latin typeface="Confidel" panose="02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F00ED3-D82F-40C7-84F2-C44E4BAEDFF5}"/>
              </a:ext>
            </a:extLst>
          </p:cNvPr>
          <p:cNvSpPr txBox="1"/>
          <p:nvPr/>
        </p:nvSpPr>
        <p:spPr>
          <a:xfrm>
            <a:off x="450574" y="1532127"/>
            <a:ext cx="46382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Objetivos: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Incrementar nuestra comprensión sobre la influencia de la sociedad de Corinto en la iglesia, en este caso en particular, su influencia por medio de la idolatría.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 Explicar la autoridad de Pablo y su apostolado en contraste con la problemática.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8AEBFB-0F84-4F6A-BB95-4DC7C9E0F58F}"/>
              </a:ext>
            </a:extLst>
          </p:cNvPr>
          <p:cNvSpPr txBox="1"/>
          <p:nvPr/>
        </p:nvSpPr>
        <p:spPr>
          <a:xfrm>
            <a:off x="6586329" y="2055347"/>
            <a:ext cx="44262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s-ES" sz="2800" dirty="0">
                <a:latin typeface="Myriad Pro Cond" panose="020B0506030403020204" pitchFamily="34" charset="0"/>
              </a:rPr>
              <a:t>La libertad de uno nunca debe llegar a ser tropiezo (8:1-13).</a:t>
            </a:r>
          </a:p>
          <a:p>
            <a:pPr marL="514350" indent="-514350">
              <a:buAutoNum type="alphaUcPeriod"/>
            </a:pPr>
            <a:r>
              <a:rPr lang="es-ES" sz="2800" dirty="0">
                <a:latin typeface="Myriad Pro Cond" panose="020B0506030403020204" pitchFamily="34" charset="0"/>
              </a:rPr>
              <a:t>El ejemplo de Pablo sobre lo que significa renunciar (9:1-27).</a:t>
            </a:r>
          </a:p>
          <a:p>
            <a:pPr marL="514350" indent="-514350">
              <a:buAutoNum type="alphaUcPeriod"/>
            </a:pPr>
            <a:r>
              <a:rPr lang="es-ES" sz="2800" dirty="0">
                <a:latin typeface="Myriad Pro Cond" panose="020B0506030403020204" pitchFamily="34" charset="0"/>
              </a:rPr>
              <a:t>El que se cree firme mire que no caiga (10:1-14).</a:t>
            </a:r>
          </a:p>
          <a:p>
            <a:pPr marL="514350" indent="-514350">
              <a:buAutoNum type="alphaUcPeriod"/>
            </a:pPr>
            <a:r>
              <a:rPr lang="es-ES" sz="2800" dirty="0">
                <a:latin typeface="Myriad Pro Cond" panose="020B0506030403020204" pitchFamily="34" charset="0"/>
              </a:rPr>
              <a:t>Respuestas específicas a preguntas sobre a idolatría (10:15-11:1).</a:t>
            </a:r>
            <a:endParaRPr lang="es-PE" sz="280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4A0B831-04CD-4134-8387-A39FB76D7E21}"/>
              </a:ext>
            </a:extLst>
          </p:cNvPr>
          <p:cNvSpPr txBox="1"/>
          <p:nvPr/>
        </p:nvSpPr>
        <p:spPr>
          <a:xfrm>
            <a:off x="1202208" y="732504"/>
            <a:ext cx="106240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¿Qué es lo que un corintio entendido sabía respecto a los ídolos? (v.4-6).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¿Cuál es ejemplo de Pablo en cuanto a lo sacrificado a los ídolos? (v.13).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¿Cuáles son las tres frases en (v.8:9; 9:1; 9:12) que nos ayudan a comprender la conexión entre los capítulos 8 y 9?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¿Cuál es lugar del capítulo 9 al tratar con los sacrificios a los ídolos?</a:t>
            </a:r>
          </a:p>
          <a:p>
            <a:pPr marL="514350" indent="-514350">
              <a:buFontTx/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¿Cuales eran las motivaciones de Pablo al predicar sin exigir sus derechos? (v.15-18; 19-23; 24-27). </a:t>
            </a:r>
          </a:p>
          <a:p>
            <a:pPr marL="514350" indent="-514350">
              <a:buFontTx/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¿Qué propósito tienen los escritos del Antiguo Testamento para los cristianos? (10:6, 11).</a:t>
            </a:r>
          </a:p>
          <a:p>
            <a:pPr marL="514350" indent="-514350">
              <a:buFontTx/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¿Ser un hermano maduro o espiritual lo hace inmune a las tentaciones y al pecado? ¿Cuál es el ejemplo gráfico que da Pablo para probar su punto?</a:t>
            </a:r>
          </a:p>
          <a:p>
            <a:pPr marL="514350" indent="-514350">
              <a:buFontTx/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¿Qué es lo que debemos procurar, si amamos a la Iglesia de Dios? (10:31-11:1).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397D90-8DD8-429F-AE28-90D9E1370B75}"/>
              </a:ext>
            </a:extLst>
          </p:cNvPr>
          <p:cNvSpPr txBox="1"/>
          <p:nvPr/>
        </p:nvSpPr>
        <p:spPr>
          <a:xfrm>
            <a:off x="606098" y="86769"/>
            <a:ext cx="855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Cuestionario:</a:t>
            </a:r>
          </a:p>
        </p:txBody>
      </p:sp>
    </p:spTree>
    <p:extLst>
      <p:ext uri="{BB962C8B-B14F-4D97-AF65-F5344CB8AC3E}">
        <p14:creationId xmlns:p14="http://schemas.microsoft.com/office/powerpoint/2010/main" val="10918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rinto - Qué ver en Corinto y cómo llegar desde Atenas">
            <a:extLst>
              <a:ext uri="{FF2B5EF4-FFF2-40B4-BE49-F238E27FC236}">
                <a16:creationId xmlns:a16="http://schemas.microsoft.com/office/drawing/2014/main" id="{354ABE62-60EF-4CD3-896D-4F32876C7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0"/>
          <a:stretch/>
        </p:blipFill>
        <p:spPr bwMode="auto">
          <a:xfrm>
            <a:off x="0" y="0"/>
            <a:ext cx="12192000" cy="13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E498A14-7526-431A-BEF7-1D5B10E959EF}"/>
              </a:ext>
            </a:extLst>
          </p:cNvPr>
          <p:cNvSpPr txBox="1"/>
          <p:nvPr/>
        </p:nvSpPr>
        <p:spPr>
          <a:xfrm>
            <a:off x="185531" y="51113"/>
            <a:ext cx="641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II. ASUNTOS GENERALES : En lo congregacional</a:t>
            </a:r>
          </a:p>
          <a:p>
            <a:r>
              <a:rPr lang="es-ES" sz="2800" dirty="0">
                <a:latin typeface="Confidel" panose="02000500000000000000" pitchFamily="2" charset="0"/>
              </a:rPr>
              <a:t>Respecto al velo y la Cena del Señor (11:2-34)</a:t>
            </a:r>
            <a:endParaRPr lang="es-PE" sz="2800" dirty="0">
              <a:latin typeface="Confidel" panose="020005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95DE2-08D5-44B3-A25A-7A4E8924542D}"/>
              </a:ext>
            </a:extLst>
          </p:cNvPr>
          <p:cNvSpPr txBox="1"/>
          <p:nvPr/>
        </p:nvSpPr>
        <p:spPr>
          <a:xfrm>
            <a:off x="516835" y="1995953"/>
            <a:ext cx="39756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Objetivos: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Explicar el principio divino en relación a la pregunta sobre la mujer y el velo.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Explicar los abusos en la Iglesia en Corinto respecto a la cena del Señor.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D57F020-9129-4CB6-9553-CBE12E1B95A9}"/>
              </a:ext>
            </a:extLst>
          </p:cNvPr>
          <p:cNvSpPr txBox="1"/>
          <p:nvPr/>
        </p:nvSpPr>
        <p:spPr>
          <a:xfrm>
            <a:off x="6096000" y="2734616"/>
            <a:ext cx="44262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s-ES" sz="3200" dirty="0">
                <a:latin typeface="Myriad Pro Cond" panose="020B0506030403020204" pitchFamily="34" charset="0"/>
              </a:rPr>
              <a:t>La manera en que la mujer oraba y profetizaba (11:2-16).</a:t>
            </a:r>
          </a:p>
          <a:p>
            <a:pPr marL="514350" indent="-514350">
              <a:buAutoNum type="alphaUcPeriod"/>
            </a:pPr>
            <a:r>
              <a:rPr lang="es-ES" sz="3200" dirty="0">
                <a:latin typeface="Myriad Pro Cond" panose="020B0506030403020204" pitchFamily="34" charset="0"/>
              </a:rPr>
              <a:t>Abusos de la Cena del Señor (11:17-34).</a:t>
            </a:r>
            <a:endParaRPr lang="es-PE" sz="320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3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B69EDBB-C954-4ED3-87BB-67573E8956D5}"/>
              </a:ext>
            </a:extLst>
          </p:cNvPr>
          <p:cNvSpPr txBox="1"/>
          <p:nvPr/>
        </p:nvSpPr>
        <p:spPr>
          <a:xfrm>
            <a:off x="1263712" y="1024052"/>
            <a:ext cx="96645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Identifica “la cadena de autoridad” establecida por Dios (v.3).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¿Qué significaba para una mujer el raparse la cabeza y como esto se relacionaba con la situación que trata Pablo en este capítulo? (v.4-7).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¿Quiénes son los que han sido investidos con la autoridad para presidir en la congregación? (v.7-10) Explique.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¿Cuáles son los concejos para no llegar a usar de manera inadecuada la posición de autoridad que se ha conferido a los varones frente a la iglesia? (v.11-12).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Tanto el principio divino, la naturaleza y la cultura de los corintios son los argumentos de Pablo para aclarar esta cuestión. Explique cada uno.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EDE04E-5D6F-4F23-87F4-AC5A21B97D12}"/>
              </a:ext>
            </a:extLst>
          </p:cNvPr>
          <p:cNvSpPr txBox="1"/>
          <p:nvPr/>
        </p:nvSpPr>
        <p:spPr>
          <a:xfrm>
            <a:off x="672359" y="232415"/>
            <a:ext cx="855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Cuestionario:</a:t>
            </a:r>
          </a:p>
        </p:txBody>
      </p:sp>
    </p:spTree>
    <p:extLst>
      <p:ext uri="{BB962C8B-B14F-4D97-AF65-F5344CB8AC3E}">
        <p14:creationId xmlns:p14="http://schemas.microsoft.com/office/powerpoint/2010/main" val="300489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05DD801-1FAB-42F4-BDDA-BD69F63AF05F}"/>
              </a:ext>
            </a:extLst>
          </p:cNvPr>
          <p:cNvSpPr txBox="1"/>
          <p:nvPr/>
        </p:nvSpPr>
        <p:spPr>
          <a:xfrm>
            <a:off x="1263712" y="1024052"/>
            <a:ext cx="96645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6"/>
            </a:pPr>
            <a:r>
              <a:rPr lang="es-ES" sz="3200" dirty="0">
                <a:latin typeface="Myriad Pro Cond" panose="020B0506030403020204" pitchFamily="34" charset="0"/>
              </a:rPr>
              <a:t>¿Para los Corintios que significaba “comer la Cena del Señor”? (v.17-22).</a:t>
            </a:r>
          </a:p>
          <a:p>
            <a:pPr marL="514350" indent="-514350">
              <a:buAutoNum type="arabicPeriod" startAt="6"/>
            </a:pPr>
            <a:r>
              <a:rPr lang="es-ES" sz="3200" dirty="0">
                <a:latin typeface="Myriad Pro Cond" panose="020B0506030403020204" pitchFamily="34" charset="0"/>
              </a:rPr>
              <a:t>¿En que consiste la Cena del Señor? (v.23-26).</a:t>
            </a:r>
          </a:p>
          <a:p>
            <a:pPr marL="514350" indent="-514350">
              <a:buAutoNum type="arabicPeriod" startAt="6"/>
            </a:pPr>
            <a:r>
              <a:rPr lang="es-ES" sz="3200" dirty="0">
                <a:latin typeface="Myriad Pro Cond" panose="020B0506030403020204" pitchFamily="34" charset="0"/>
              </a:rPr>
              <a:t>¿Cuál debe ser la actitud del cristiano al participar de la Cena del señor? (v.27, 29).</a:t>
            </a:r>
          </a:p>
          <a:p>
            <a:pPr marL="514350" indent="-514350">
              <a:buAutoNum type="arabicPeriod" startAt="6"/>
            </a:pPr>
            <a:r>
              <a:rPr lang="es-ES" sz="3200" dirty="0">
                <a:latin typeface="Myriad Pro Cond" panose="020B0506030403020204" pitchFamily="34" charset="0"/>
              </a:rPr>
              <a:t>¿Qué significa comer la Cena del Señor indignamente? (v.27).</a:t>
            </a:r>
          </a:p>
          <a:p>
            <a:pPr marL="514350" indent="-514350">
              <a:buAutoNum type="arabicPeriod" startAt="6"/>
            </a:pPr>
            <a:r>
              <a:rPr lang="es-ES" sz="3200" dirty="0">
                <a:latin typeface="Myriad Pro Cond" panose="020B0506030403020204" pitchFamily="34" charset="0"/>
              </a:rPr>
              <a:t>¿Cuáles son las consecuencias por no entender lo que uno esta haciendo al participar de la Cena del Señor? (v.30-32).</a:t>
            </a:r>
          </a:p>
        </p:txBody>
      </p:sp>
    </p:spTree>
    <p:extLst>
      <p:ext uri="{BB962C8B-B14F-4D97-AF65-F5344CB8AC3E}">
        <p14:creationId xmlns:p14="http://schemas.microsoft.com/office/powerpoint/2010/main" val="82185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rinto - Qué ver en Corinto y cómo llegar desde Atenas">
            <a:extLst>
              <a:ext uri="{FF2B5EF4-FFF2-40B4-BE49-F238E27FC236}">
                <a16:creationId xmlns:a16="http://schemas.microsoft.com/office/drawing/2014/main" id="{FE476035-B178-4D7D-B75A-BED382B59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0"/>
          <a:stretch/>
        </p:blipFill>
        <p:spPr bwMode="auto">
          <a:xfrm>
            <a:off x="0" y="0"/>
            <a:ext cx="12192000" cy="13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1836A70-1AFA-4BD4-97AC-7786FB2CF078}"/>
              </a:ext>
            </a:extLst>
          </p:cNvPr>
          <p:cNvSpPr txBox="1"/>
          <p:nvPr/>
        </p:nvSpPr>
        <p:spPr>
          <a:xfrm>
            <a:off x="556591" y="363594"/>
            <a:ext cx="512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Los dones espirituales (12:1-14:40)</a:t>
            </a:r>
            <a:endParaRPr lang="es-PE" sz="3200" dirty="0">
              <a:latin typeface="Confidel" panose="02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C5C8C60-B56C-4828-A184-ADBE4B958110}"/>
              </a:ext>
            </a:extLst>
          </p:cNvPr>
          <p:cNvSpPr txBox="1"/>
          <p:nvPr/>
        </p:nvSpPr>
        <p:spPr>
          <a:xfrm>
            <a:off x="556591" y="1675558"/>
            <a:ext cx="47707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Objetivos: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Explicar los dones sobrenaturales en la iglesia de Corinto y como esto resultaba en una competencia entre los miembros.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Enfatizar el lugar que tiene el amor en la resolución de problemas.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Explicar que don era espiritual era el mayor.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70CD5A-A9EB-4CFF-831B-7D628F6EB664}"/>
              </a:ext>
            </a:extLst>
          </p:cNvPr>
          <p:cNvSpPr txBox="1"/>
          <p:nvPr/>
        </p:nvSpPr>
        <p:spPr>
          <a:xfrm>
            <a:off x="6705600" y="1921780"/>
            <a:ext cx="41744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s-ES" sz="3200" dirty="0">
                <a:latin typeface="Myriad Pro Cond" panose="020B0506030403020204" pitchFamily="34" charset="0"/>
              </a:rPr>
              <a:t>Muchos dones pero una sola fuente (12:1-11).</a:t>
            </a:r>
          </a:p>
          <a:p>
            <a:pPr marL="514350" indent="-514350">
              <a:buAutoNum type="alphaUcPeriod"/>
            </a:pPr>
            <a:r>
              <a:rPr lang="es-ES" sz="3200" dirty="0">
                <a:latin typeface="Myriad Pro Cond" panose="020B0506030403020204" pitchFamily="34" charset="0"/>
              </a:rPr>
              <a:t>Muchos miembros pero un solo cuerpo (12:12-31).</a:t>
            </a:r>
          </a:p>
          <a:p>
            <a:pPr marL="514350" indent="-514350">
              <a:buAutoNum type="alphaUcPeriod"/>
            </a:pPr>
            <a:r>
              <a:rPr lang="es-ES" sz="3200" dirty="0">
                <a:latin typeface="Myriad Pro Cond" panose="020B0506030403020204" pitchFamily="34" charset="0"/>
              </a:rPr>
              <a:t>El amor y los dones espirituales (13:1-13).</a:t>
            </a:r>
          </a:p>
          <a:p>
            <a:pPr marL="514350" indent="-514350">
              <a:buAutoNum type="alphaUcPeriod"/>
            </a:pPr>
            <a:r>
              <a:rPr lang="es-ES" sz="3200" dirty="0">
                <a:latin typeface="Myriad Pro Cond" panose="020B0506030403020204" pitchFamily="34" charset="0"/>
              </a:rPr>
              <a:t>Regulaciones sobre el uso de los dones espirituales (14:1-40).</a:t>
            </a:r>
            <a:endParaRPr lang="es-PE" sz="320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8868B3EF-871F-4EAB-ADF7-A8D1A2F300EE}"/>
              </a:ext>
            </a:extLst>
          </p:cNvPr>
          <p:cNvSpPr/>
          <p:nvPr/>
        </p:nvSpPr>
        <p:spPr>
          <a:xfrm>
            <a:off x="-1" y="0"/>
            <a:ext cx="2944679" cy="6858000"/>
          </a:xfrm>
          <a:prstGeom prst="triangl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Picture 2" descr="Corinto - Qué ver en Corinto y cómo llegar desde Atenas">
            <a:extLst>
              <a:ext uri="{FF2B5EF4-FFF2-40B4-BE49-F238E27FC236}">
                <a16:creationId xmlns:a16="http://schemas.microsoft.com/office/drawing/2014/main" id="{3AACB104-4975-4C83-B033-74FCF19E0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0"/>
          <a:stretch/>
        </p:blipFill>
        <p:spPr bwMode="auto">
          <a:xfrm>
            <a:off x="0" y="0"/>
            <a:ext cx="12192000" cy="13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8238656-2661-4D32-BB28-B6FAC2D24110}"/>
              </a:ext>
            </a:extLst>
          </p:cNvPr>
          <p:cNvSpPr txBox="1"/>
          <p:nvPr/>
        </p:nvSpPr>
        <p:spPr>
          <a:xfrm>
            <a:off x="384311" y="101482"/>
            <a:ext cx="4969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Confidel" panose="02000500000000000000" pitchFamily="2" charset="0"/>
              </a:rPr>
              <a:t>VISTA GENERAL DE LA CARTA:</a:t>
            </a:r>
          </a:p>
          <a:p>
            <a:pPr algn="ctr"/>
            <a:r>
              <a:rPr lang="es-ES" sz="3600" dirty="0">
                <a:latin typeface="Confidel" panose="02000500000000000000" pitchFamily="2" charset="0"/>
              </a:rPr>
              <a:t>I Corintios</a:t>
            </a:r>
            <a:endParaRPr lang="es-ES" sz="300" dirty="0">
              <a:latin typeface="Confidel" panose="02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45EC34-82DC-4874-BBAD-C842258C3B31}"/>
              </a:ext>
            </a:extLst>
          </p:cNvPr>
          <p:cNvSpPr txBox="1"/>
          <p:nvPr/>
        </p:nvSpPr>
        <p:spPr>
          <a:xfrm>
            <a:off x="1684976" y="1902963"/>
            <a:ext cx="92878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Confidel" panose="02000500000000000000" pitchFamily="2" charset="0"/>
              </a:rPr>
              <a:t>LA CARTA SE PUEDE DIVIDIR EN DOS SECCIONES:</a:t>
            </a:r>
          </a:p>
          <a:p>
            <a:endParaRPr lang="es-ES" sz="3200" dirty="0">
              <a:latin typeface="Confidel" panose="02000500000000000000" pitchFamily="2" charset="0"/>
            </a:endParaRPr>
          </a:p>
          <a:p>
            <a:pPr marL="342900" indent="-34290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(Cap. 1-6) Asuntos congregacionales. (1:11) “… he sido </a:t>
            </a:r>
            <a:r>
              <a:rPr lang="es-ES" sz="3200" u="sng" dirty="0">
                <a:latin typeface="Myriad Pro Cond" panose="020B0506030403020204" pitchFamily="34" charset="0"/>
              </a:rPr>
              <a:t>informado</a:t>
            </a:r>
            <a:r>
              <a:rPr lang="es-ES" sz="3200" dirty="0">
                <a:latin typeface="Myriad Pro Cond" panose="020B0506030403020204" pitchFamily="34" charset="0"/>
              </a:rPr>
              <a:t>”; (5:1) “De cierto </a:t>
            </a:r>
            <a:r>
              <a:rPr lang="es-ES" sz="3200" u="sng" dirty="0">
                <a:latin typeface="Myriad Pro Cond" panose="020B0506030403020204" pitchFamily="34" charset="0"/>
              </a:rPr>
              <a:t>se oye</a:t>
            </a:r>
            <a:r>
              <a:rPr lang="es-ES" sz="3200" dirty="0">
                <a:latin typeface="Myriad Pro Cond" panose="020B0506030403020204" pitchFamily="34" charset="0"/>
              </a:rPr>
              <a:t>…”.</a:t>
            </a:r>
          </a:p>
          <a:p>
            <a:pPr marL="342900" indent="-342900">
              <a:buFontTx/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(Cap. 7-16) Asuntos generales. “En cuanto a las cosas que me </a:t>
            </a:r>
            <a:r>
              <a:rPr lang="es-ES" sz="3200" u="sng" dirty="0">
                <a:latin typeface="Myriad Pro Cond" panose="020B0506030403020204" pitchFamily="34" charset="0"/>
              </a:rPr>
              <a:t>escribisteis</a:t>
            </a:r>
            <a:r>
              <a:rPr lang="es-ES" sz="3200" dirty="0">
                <a:latin typeface="Myriad Pro Cond" panose="020B0506030403020204" pitchFamily="34" charset="0"/>
              </a:rPr>
              <a:t>…” (7:1).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s-ES" sz="3200" dirty="0">
                <a:latin typeface="Myriad Pro Cond" panose="020B0506030403020204" pitchFamily="34" charset="0"/>
              </a:rPr>
              <a:t>En lo personal (7-10)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s-ES" sz="3200" dirty="0">
                <a:latin typeface="Myriad Pro Cond" panose="020B0506030403020204" pitchFamily="34" charset="0"/>
              </a:rPr>
              <a:t>En las reuniones (11-16)</a:t>
            </a:r>
          </a:p>
        </p:txBody>
      </p:sp>
    </p:spTree>
    <p:extLst>
      <p:ext uri="{BB962C8B-B14F-4D97-AF65-F5344CB8AC3E}">
        <p14:creationId xmlns:p14="http://schemas.microsoft.com/office/powerpoint/2010/main" val="4552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B69707-FE35-4FBD-9D83-B65F4E2EDE36}"/>
              </a:ext>
            </a:extLst>
          </p:cNvPr>
          <p:cNvSpPr txBox="1"/>
          <p:nvPr/>
        </p:nvSpPr>
        <p:spPr>
          <a:xfrm>
            <a:off x="1263712" y="1024052"/>
            <a:ext cx="104909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¿Cuántos dones espirituales son mencionados en el capítulo? (v.8-10).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¿Cuál es la fuente de los dones espirituales? Explique.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Pablo utiliza 3 palabras para condenar el problema, ¿Cuáles son? (v.4-6).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¿Por qué Pablo usa la imagen del cuerpo para hablar sobre la unidad?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¿Por qué algunos miembros se sentían inferiores? (v.15-20).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¿Cuál es camino más excelente que Pablo presenta a los Corintios? (v.31, 14:1).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Elija la respuesta correcta para cada enunciado. 1) v.1-3. 2) v.4-8a. 3)v.8b-13</a:t>
            </a:r>
          </a:p>
          <a:p>
            <a:r>
              <a:rPr lang="es-ES" sz="3200" dirty="0">
                <a:latin typeface="Myriad Pro Cond" panose="020B0506030403020204" pitchFamily="34" charset="0"/>
              </a:rPr>
              <a:t>         (    ) La duración y eficacia del amor: Es superior porque sobrevive a los dones.</a:t>
            </a:r>
          </a:p>
          <a:p>
            <a:r>
              <a:rPr lang="es-ES" sz="3200" dirty="0">
                <a:latin typeface="Myriad Pro Cond" panose="020B0506030403020204" pitchFamily="34" charset="0"/>
              </a:rPr>
              <a:t>         (    ) Lo imprescindible del amor: Sin el amor los dones no tienen valor.</a:t>
            </a:r>
          </a:p>
          <a:p>
            <a:r>
              <a:rPr lang="es-ES" sz="3200" dirty="0">
                <a:latin typeface="Myriad Pro Cond" panose="020B0506030403020204" pitchFamily="34" charset="0"/>
              </a:rPr>
              <a:t>         (    ) Las características del amor: Evidencia de la superioridad del amor.</a:t>
            </a:r>
          </a:p>
          <a:p>
            <a:pPr marL="514350" indent="-514350">
              <a:buAutoNum type="arabicPeriod" startAt="8"/>
            </a:pPr>
            <a:r>
              <a:rPr lang="es-ES" sz="3200" dirty="0">
                <a:latin typeface="Myriad Pro Cond" panose="020B0506030403020204" pitchFamily="34" charset="0"/>
              </a:rPr>
              <a:t>Haga una lista de las características del amor.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5B3739D-140B-4571-A210-A3BFE72C3EA2}"/>
              </a:ext>
            </a:extLst>
          </p:cNvPr>
          <p:cNvSpPr txBox="1"/>
          <p:nvPr/>
        </p:nvSpPr>
        <p:spPr>
          <a:xfrm>
            <a:off x="672359" y="232415"/>
            <a:ext cx="855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Cuestionario:</a:t>
            </a:r>
          </a:p>
        </p:txBody>
      </p:sp>
    </p:spTree>
    <p:extLst>
      <p:ext uri="{BB962C8B-B14F-4D97-AF65-F5344CB8AC3E}">
        <p14:creationId xmlns:p14="http://schemas.microsoft.com/office/powerpoint/2010/main" val="417940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rinto - Qué ver en Corinto y cómo llegar desde Atenas">
            <a:extLst>
              <a:ext uri="{FF2B5EF4-FFF2-40B4-BE49-F238E27FC236}">
                <a16:creationId xmlns:a16="http://schemas.microsoft.com/office/drawing/2014/main" id="{D04B03BF-1FD4-48E4-BA61-4F939C4B9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0"/>
          <a:stretch/>
        </p:blipFill>
        <p:spPr bwMode="auto">
          <a:xfrm>
            <a:off x="0" y="0"/>
            <a:ext cx="12192000" cy="13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F475ADA-2E4E-4374-AEF8-9CC6B494A208}"/>
              </a:ext>
            </a:extLst>
          </p:cNvPr>
          <p:cNvSpPr txBox="1"/>
          <p:nvPr/>
        </p:nvSpPr>
        <p:spPr>
          <a:xfrm>
            <a:off x="556591" y="363594"/>
            <a:ext cx="512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La resurrección (15:1-58)</a:t>
            </a:r>
            <a:endParaRPr lang="es-PE" sz="3200" dirty="0">
              <a:latin typeface="Confidel" panose="02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899CA8-1506-4456-83AC-D5CCFA685397}"/>
              </a:ext>
            </a:extLst>
          </p:cNvPr>
          <p:cNvSpPr txBox="1"/>
          <p:nvPr/>
        </p:nvSpPr>
        <p:spPr>
          <a:xfrm>
            <a:off x="556591" y="1921780"/>
            <a:ext cx="45057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Objetivos: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Entender la filosofía griega en cuanto al cuerpo y el alma.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Estudiar la doctrina de la resurrección desde la perspectiva errónea de algunos de los Corintios y aclarar el asunto con la enseñanza de Pablo.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FA9E88C-4B6D-448C-AC79-DF9B0779C929}"/>
              </a:ext>
            </a:extLst>
          </p:cNvPr>
          <p:cNvSpPr txBox="1"/>
          <p:nvPr/>
        </p:nvSpPr>
        <p:spPr>
          <a:xfrm>
            <a:off x="5804452" y="3152885"/>
            <a:ext cx="58309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s-ES" sz="3200" dirty="0">
                <a:latin typeface="Myriad Pro Cond" panose="020B0506030403020204" pitchFamily="34" charset="0"/>
              </a:rPr>
              <a:t>Solo hay una resurrección (15:1-34).</a:t>
            </a:r>
          </a:p>
          <a:p>
            <a:pPr marL="514350" indent="-514350">
              <a:buAutoNum type="alphaUcPeriod"/>
            </a:pPr>
            <a:r>
              <a:rPr lang="es-PE" sz="3200" dirty="0">
                <a:latin typeface="Myriad Pro Cond" panose="020B0506030403020204" pitchFamily="34" charset="0"/>
              </a:rPr>
              <a:t>Respondiendo a las protestas (15:35-53).</a:t>
            </a:r>
          </a:p>
          <a:p>
            <a:pPr marL="514350" indent="-514350">
              <a:buAutoNum type="alphaUcPeriod"/>
            </a:pPr>
            <a:r>
              <a:rPr lang="es-PE" sz="3200" dirty="0">
                <a:latin typeface="Myriad Pro Cond" panose="020B0506030403020204" pitchFamily="34" charset="0"/>
              </a:rPr>
              <a:t>La derrota de la muerte como un incentivo para el presente (15:54-58).</a:t>
            </a:r>
          </a:p>
        </p:txBody>
      </p:sp>
    </p:spTree>
    <p:extLst>
      <p:ext uri="{BB962C8B-B14F-4D97-AF65-F5344CB8AC3E}">
        <p14:creationId xmlns:p14="http://schemas.microsoft.com/office/powerpoint/2010/main" val="298762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E873207-56A2-47CF-B6EF-AE4F11B71D25}"/>
              </a:ext>
            </a:extLst>
          </p:cNvPr>
          <p:cNvSpPr txBox="1"/>
          <p:nvPr/>
        </p:nvSpPr>
        <p:spPr>
          <a:xfrm>
            <a:off x="2111851" y="1659285"/>
            <a:ext cx="92452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¿Cuáles son los dos argumentos de Pablo para probar la resurrección de todos?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¿Qué es el evangelio?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¿Cuántos testigos de la resurrección de Jesús presenta Pablo? (v.5-9).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¿Cuáles son las 7 graves consecuencias que los corintios tendrían que aceptar si Cristo no resucitó? (v.14-19).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¿De que depende el reinado de Cristo? (v.24-28).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F5FE27-9401-4AB5-8780-A5C37525250A}"/>
              </a:ext>
            </a:extLst>
          </p:cNvPr>
          <p:cNvSpPr txBox="1"/>
          <p:nvPr/>
        </p:nvSpPr>
        <p:spPr>
          <a:xfrm>
            <a:off x="1083176" y="948032"/>
            <a:ext cx="855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Cuestionario:</a:t>
            </a:r>
          </a:p>
        </p:txBody>
      </p:sp>
    </p:spTree>
    <p:extLst>
      <p:ext uri="{BB962C8B-B14F-4D97-AF65-F5344CB8AC3E}">
        <p14:creationId xmlns:p14="http://schemas.microsoft.com/office/powerpoint/2010/main" val="304960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rinto - Qué ver en Corinto y cómo llegar desde Atenas">
            <a:extLst>
              <a:ext uri="{FF2B5EF4-FFF2-40B4-BE49-F238E27FC236}">
                <a16:creationId xmlns:a16="http://schemas.microsoft.com/office/drawing/2014/main" id="{0E6BF799-4585-440A-88C4-15E4BEC9B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0"/>
          <a:stretch/>
        </p:blipFill>
        <p:spPr bwMode="auto">
          <a:xfrm>
            <a:off x="0" y="0"/>
            <a:ext cx="12192000" cy="13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7BD6293-0C9B-4329-93F9-61D26D9D90DE}"/>
              </a:ext>
            </a:extLst>
          </p:cNvPr>
          <p:cNvSpPr txBox="1"/>
          <p:nvPr/>
        </p:nvSpPr>
        <p:spPr>
          <a:xfrm>
            <a:off x="543339" y="0"/>
            <a:ext cx="5127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En cuanto a la ofrenda… y </a:t>
            </a:r>
          </a:p>
          <a:p>
            <a:r>
              <a:rPr lang="es-ES" sz="3200" dirty="0">
                <a:latin typeface="Confidel" panose="02000500000000000000" pitchFamily="2" charset="0"/>
              </a:rPr>
              <a:t>asuntos finales (16:1-24)</a:t>
            </a:r>
            <a:endParaRPr lang="es-PE" sz="3200" dirty="0">
              <a:latin typeface="Confidel" panose="02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D335E1-051E-4DB2-BBF3-66E3007E7692}"/>
              </a:ext>
            </a:extLst>
          </p:cNvPr>
          <p:cNvSpPr txBox="1"/>
          <p:nvPr/>
        </p:nvSpPr>
        <p:spPr>
          <a:xfrm>
            <a:off x="543339" y="1842267"/>
            <a:ext cx="45057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Objetivos: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Conectar con los otros dos pasajes en los que Pablo habla sobre la ofrenda.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Explicar donde estaba Pablo cuando escribe esta carta.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E" sz="3200" dirty="0">
                <a:latin typeface="Myriad Pro Cond" panose="020B0506030403020204" pitchFamily="34" charset="0"/>
              </a:rPr>
              <a:t>Explicar la relación entre las ultimas palabras de Pablo y los problemas en la iglesia.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09B7F8-69C4-4EA1-B826-D5924B06D9C9}"/>
              </a:ext>
            </a:extLst>
          </p:cNvPr>
          <p:cNvSpPr txBox="1"/>
          <p:nvPr/>
        </p:nvSpPr>
        <p:spPr>
          <a:xfrm>
            <a:off x="6228523" y="1842266"/>
            <a:ext cx="4823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s-ES" sz="3200" dirty="0">
                <a:latin typeface="Myriad Pro Cond" panose="020B0506030403020204" pitchFamily="34" charset="0"/>
              </a:rPr>
              <a:t>Instrucciones sobre la colecta para los santos (16:1-4).</a:t>
            </a:r>
          </a:p>
          <a:p>
            <a:pPr marL="514350" indent="-514350">
              <a:buAutoNum type="alphaUcPeriod"/>
            </a:pPr>
            <a:r>
              <a:rPr lang="es-PE" sz="3200" dirty="0">
                <a:latin typeface="Myriad Pro Cond" panose="020B0506030403020204" pitchFamily="34" charset="0"/>
              </a:rPr>
              <a:t>Futuras visitas de hermanos a Corinto (16:5-12).</a:t>
            </a:r>
          </a:p>
          <a:p>
            <a:pPr marL="514350" indent="-514350">
              <a:buAutoNum type="alphaUcPeriod"/>
            </a:pPr>
            <a:r>
              <a:rPr lang="es-PE" sz="3200" dirty="0">
                <a:latin typeface="Myriad Pro Cond" panose="020B0506030403020204" pitchFamily="34" charset="0"/>
              </a:rPr>
              <a:t>Exhortaciones finales (16:13-14).</a:t>
            </a:r>
          </a:p>
          <a:p>
            <a:pPr marL="514350" indent="-514350">
              <a:buAutoNum type="alphaUcPeriod"/>
            </a:pPr>
            <a:r>
              <a:rPr lang="es-PE" sz="3200" dirty="0">
                <a:latin typeface="Myriad Pro Cond" panose="020B0506030403020204" pitchFamily="34" charset="0"/>
              </a:rPr>
              <a:t>La recomendación de Estéfanas y otros (16:15-18).</a:t>
            </a:r>
          </a:p>
          <a:p>
            <a:pPr marL="514350" indent="-514350">
              <a:buAutoNum type="alphaUcPeriod"/>
            </a:pPr>
            <a:r>
              <a:rPr lang="es-PE" sz="3200" dirty="0">
                <a:latin typeface="Myriad Pro Cond" panose="020B0506030403020204" pitchFamily="34" charset="0"/>
              </a:rPr>
              <a:t>Saludos, advertencias, y comentarios finales (16:19-24).</a:t>
            </a:r>
          </a:p>
        </p:txBody>
      </p:sp>
    </p:spTree>
    <p:extLst>
      <p:ext uri="{BB962C8B-B14F-4D97-AF65-F5344CB8AC3E}">
        <p14:creationId xmlns:p14="http://schemas.microsoft.com/office/powerpoint/2010/main" val="8338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B690E7-F0C0-4A24-87CD-7DAFE4C675FB}"/>
              </a:ext>
            </a:extLst>
          </p:cNvPr>
          <p:cNvSpPr txBox="1"/>
          <p:nvPr/>
        </p:nvSpPr>
        <p:spPr>
          <a:xfrm>
            <a:off x="2111851" y="1659285"/>
            <a:ext cx="92452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¿Cuando se debían hacer las ofrendas? (16:2)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¿Quiénes habían de participar de las ofrendas (16:2)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¿Cuánto se tenía que ofrendar? (16:2).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¿Dónde estaba Pablo cuando concluía de escribir la carta? (16:5, 8).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¿Cómo debían los Corintios tratar a hermanos como Estéfanas? (16:16-18).</a:t>
            </a:r>
          </a:p>
          <a:p>
            <a:pPr marL="514350" indent="-514350">
              <a:buAutoNum type="arabicPeriod"/>
            </a:pPr>
            <a:endParaRPr lang="es-ES" sz="3200" dirty="0">
              <a:latin typeface="Myriad Pro Cond" panose="020B0506030403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2A5B81-45D3-4CF8-86FE-78DB3D172F4A}"/>
              </a:ext>
            </a:extLst>
          </p:cNvPr>
          <p:cNvSpPr txBox="1"/>
          <p:nvPr/>
        </p:nvSpPr>
        <p:spPr>
          <a:xfrm>
            <a:off x="1083176" y="948032"/>
            <a:ext cx="855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nfidel" panose="02000500000000000000" pitchFamily="2" charset="0"/>
              </a:rPr>
              <a:t>Cuestionario:</a:t>
            </a:r>
          </a:p>
        </p:txBody>
      </p:sp>
    </p:spTree>
    <p:extLst>
      <p:ext uri="{BB962C8B-B14F-4D97-AF65-F5344CB8AC3E}">
        <p14:creationId xmlns:p14="http://schemas.microsoft.com/office/powerpoint/2010/main" val="10364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D714CEAF-991B-482F-A99C-849C9CB3F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053940"/>
              </p:ext>
            </p:extLst>
          </p:nvPr>
        </p:nvGraphicFramePr>
        <p:xfrm>
          <a:off x="1470992" y="247974"/>
          <a:ext cx="9594798" cy="64627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83706">
                  <a:extLst>
                    <a:ext uri="{9D8B030D-6E8A-4147-A177-3AD203B41FA5}">
                      <a16:colId xmlns:a16="http://schemas.microsoft.com/office/drawing/2014/main" val="1501975"/>
                    </a:ext>
                  </a:extLst>
                </a:gridCol>
                <a:gridCol w="844759">
                  <a:extLst>
                    <a:ext uri="{9D8B030D-6E8A-4147-A177-3AD203B41FA5}">
                      <a16:colId xmlns:a16="http://schemas.microsoft.com/office/drawing/2014/main" val="166763762"/>
                    </a:ext>
                  </a:extLst>
                </a:gridCol>
                <a:gridCol w="797828">
                  <a:extLst>
                    <a:ext uri="{9D8B030D-6E8A-4147-A177-3AD203B41FA5}">
                      <a16:colId xmlns:a16="http://schemas.microsoft.com/office/drawing/2014/main" val="1450225286"/>
                    </a:ext>
                  </a:extLst>
                </a:gridCol>
                <a:gridCol w="1908531">
                  <a:extLst>
                    <a:ext uri="{9D8B030D-6E8A-4147-A177-3AD203B41FA5}">
                      <a16:colId xmlns:a16="http://schemas.microsoft.com/office/drawing/2014/main" val="2281590381"/>
                    </a:ext>
                  </a:extLst>
                </a:gridCol>
                <a:gridCol w="813473">
                  <a:extLst>
                    <a:ext uri="{9D8B030D-6E8A-4147-A177-3AD203B41FA5}">
                      <a16:colId xmlns:a16="http://schemas.microsoft.com/office/drawing/2014/main" val="870129357"/>
                    </a:ext>
                  </a:extLst>
                </a:gridCol>
                <a:gridCol w="1001196">
                  <a:extLst>
                    <a:ext uri="{9D8B030D-6E8A-4147-A177-3AD203B41FA5}">
                      <a16:colId xmlns:a16="http://schemas.microsoft.com/office/drawing/2014/main" val="4038096922"/>
                    </a:ext>
                  </a:extLst>
                </a:gridCol>
                <a:gridCol w="913129">
                  <a:extLst>
                    <a:ext uri="{9D8B030D-6E8A-4147-A177-3AD203B41FA5}">
                      <a16:colId xmlns:a16="http://schemas.microsoft.com/office/drawing/2014/main" val="4010642319"/>
                    </a:ext>
                  </a:extLst>
                </a:gridCol>
                <a:gridCol w="1066088">
                  <a:extLst>
                    <a:ext uri="{9D8B030D-6E8A-4147-A177-3AD203B41FA5}">
                      <a16:colId xmlns:a16="http://schemas.microsoft.com/office/drawing/2014/main" val="924990582"/>
                    </a:ext>
                  </a:extLst>
                </a:gridCol>
                <a:gridCol w="1066088">
                  <a:extLst>
                    <a:ext uri="{9D8B030D-6E8A-4147-A177-3AD203B41FA5}">
                      <a16:colId xmlns:a16="http://schemas.microsoft.com/office/drawing/2014/main" val="354297902"/>
                    </a:ext>
                  </a:extLst>
                </a:gridCol>
              </a:tblGrid>
              <a:tr h="604007">
                <a:tc gridSpan="9">
                  <a:txBody>
                    <a:bodyPr/>
                    <a:lstStyle/>
                    <a:p>
                      <a:pPr algn="ctr"/>
                      <a:r>
                        <a:rPr lang="es-ES" sz="3200" b="0" dirty="0">
                          <a:latin typeface="Confidel" panose="02000500000000000000" pitchFamily="2" charset="0"/>
                        </a:rPr>
                        <a:t>PROBLEMAS DE UNA IGLESIA LOCAL</a:t>
                      </a:r>
                      <a:endParaRPr lang="es-PE" sz="3200" b="0" dirty="0">
                        <a:latin typeface="Confidel" panose="020005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478076"/>
                  </a:ext>
                </a:extLst>
              </a:tr>
              <a:tr h="4167085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1:10-4</a:t>
                      </a:r>
                    </a:p>
                    <a:p>
                      <a:pPr algn="l"/>
                      <a:r>
                        <a:rPr lang="es-ES" dirty="0"/>
                        <a:t>(v.11) “…que hay entre vosotros </a:t>
                      </a:r>
                      <a:r>
                        <a:rPr lang="es-ES" b="0" u="sng" dirty="0"/>
                        <a:t>contiendas</a:t>
                      </a:r>
                      <a:r>
                        <a:rPr lang="es-ES" b="0" dirty="0"/>
                        <a:t>”</a:t>
                      </a:r>
                      <a:endParaRPr lang="es-PE" b="0" dirty="0"/>
                    </a:p>
                  </a:txBody>
                  <a:tcPr vert="vert27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  <a:p>
                      <a:pPr algn="l"/>
                      <a:r>
                        <a:rPr lang="es-ES" dirty="0"/>
                        <a:t>(v.1)</a:t>
                      </a:r>
                      <a:endParaRPr lang="es-PE" dirty="0"/>
                    </a:p>
                  </a:txBody>
                  <a:tcPr vert="vert27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  <a:p>
                      <a:pPr algn="l"/>
                      <a:r>
                        <a:rPr lang="es-ES" dirty="0"/>
                        <a:t>(v.6; 16)</a:t>
                      </a:r>
                      <a:endParaRPr lang="es-PE" dirty="0"/>
                    </a:p>
                  </a:txBody>
                  <a:tcPr vert="vert27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  <a:p>
                      <a:pPr algn="l"/>
                      <a:r>
                        <a:rPr lang="es-ES" dirty="0"/>
                        <a:t>(v.8; 10; 25)</a:t>
                      </a:r>
                      <a:endParaRPr lang="es-PE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8-10</a:t>
                      </a:r>
                    </a:p>
                    <a:p>
                      <a:pPr algn="l"/>
                      <a:r>
                        <a:rPr lang="es-ES" dirty="0"/>
                        <a:t>(8:1)</a:t>
                      </a:r>
                      <a:endParaRPr lang="es-PE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11</a:t>
                      </a:r>
                    </a:p>
                    <a:p>
                      <a:pPr algn="l"/>
                      <a:r>
                        <a:rPr lang="es-PE" dirty="0"/>
                        <a:t>(v.5; 20)</a:t>
                      </a:r>
                      <a:endParaRPr lang="es-ES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12-14</a:t>
                      </a:r>
                    </a:p>
                    <a:p>
                      <a:pPr algn="l"/>
                      <a:r>
                        <a:rPr lang="es-ES" dirty="0"/>
                        <a:t>(12:1)</a:t>
                      </a:r>
                      <a:endParaRPr lang="es-PE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15</a:t>
                      </a:r>
                    </a:p>
                    <a:p>
                      <a:pPr algn="l"/>
                      <a:r>
                        <a:rPr lang="es-ES" dirty="0"/>
                        <a:t>(v.12)</a:t>
                      </a:r>
                      <a:endParaRPr lang="es-PE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16</a:t>
                      </a:r>
                    </a:p>
                    <a:p>
                      <a:pPr algn="l"/>
                      <a:r>
                        <a:rPr lang="es-ES" dirty="0"/>
                        <a:t>(v.1)</a:t>
                      </a:r>
                      <a:endParaRPr lang="es-PE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18983"/>
                  </a:ext>
                </a:extLst>
              </a:tr>
              <a:tr h="564545">
                <a:tc gridSpan="3"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CONGREGACIONAL</a:t>
                      </a:r>
                      <a:endParaRPr lang="es-PE" b="1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PERSONAL</a:t>
                      </a:r>
                      <a:endParaRPr lang="es-PE" b="1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REUNIONES</a:t>
                      </a:r>
                      <a:endParaRPr lang="es-PE" b="1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495816"/>
                  </a:ext>
                </a:extLst>
              </a:tr>
              <a:tr h="1127155">
                <a:tc gridSpan="9">
                  <a:txBody>
                    <a:bodyPr/>
                    <a:lstStyle/>
                    <a:p>
                      <a:pPr algn="ctr"/>
                      <a:r>
                        <a:rPr lang="es-ES" sz="2800" b="1" dirty="0">
                          <a:latin typeface="Myriad Pro Cond" panose="020B0506030403020204" pitchFamily="34" charset="0"/>
                        </a:rPr>
                        <a:t>DIRECCIÓN DIVINA PARA SOLUCIONAR</a:t>
                      </a:r>
                    </a:p>
                    <a:p>
                      <a:pPr algn="ctr"/>
                      <a:r>
                        <a:rPr lang="es-ES" sz="2800" b="1" dirty="0">
                          <a:latin typeface="Myriad Pro Cond" panose="020B0506030403020204" pitchFamily="34" charset="0"/>
                        </a:rPr>
                        <a:t>LOS PROBLEMAS</a:t>
                      </a:r>
                      <a:endParaRPr lang="es-PE" sz="2800" b="1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65043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074E3302-A789-40DF-877A-6BBF5B8BA6CA}"/>
              </a:ext>
            </a:extLst>
          </p:cNvPr>
          <p:cNvSpPr/>
          <p:nvPr/>
        </p:nvSpPr>
        <p:spPr>
          <a:xfrm>
            <a:off x="882052" y="852185"/>
            <a:ext cx="561009" cy="4200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INTRODUCCIÓN (1:1-9)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620360-8273-4FB7-8CA3-6C5C5441C3A2}"/>
              </a:ext>
            </a:extLst>
          </p:cNvPr>
          <p:cNvSpPr/>
          <p:nvPr/>
        </p:nvSpPr>
        <p:spPr>
          <a:xfrm>
            <a:off x="11074400" y="852185"/>
            <a:ext cx="561009" cy="42002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CONCLUSIÓN (16:5-24)</a:t>
            </a:r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7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86C918A-8368-43AE-8F3B-B9652E2A56F4}"/>
              </a:ext>
            </a:extLst>
          </p:cNvPr>
          <p:cNvSpPr txBox="1"/>
          <p:nvPr/>
        </p:nvSpPr>
        <p:spPr>
          <a:xfrm>
            <a:off x="3540448" y="1175341"/>
            <a:ext cx="4708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Confidel" panose="02000500000000000000" pitchFamily="2" charset="0"/>
              </a:rPr>
              <a:t>Introducción a I Corintios</a:t>
            </a:r>
            <a:endParaRPr lang="es-ES" sz="400" b="1" dirty="0">
              <a:latin typeface="Confidel" panose="02000500000000000000" pitchFamily="2" charset="0"/>
            </a:endParaRPr>
          </a:p>
        </p:txBody>
      </p:sp>
      <p:pic>
        <p:nvPicPr>
          <p:cNvPr id="2050" name="Picture 2" descr="Corinto - Qué ver en Corinto y cómo llegar desde Atenas">
            <a:extLst>
              <a:ext uri="{FF2B5EF4-FFF2-40B4-BE49-F238E27FC236}">
                <a16:creationId xmlns:a16="http://schemas.microsoft.com/office/drawing/2014/main" id="{9C3F854B-2519-4074-A400-89AE0BF45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0566"/>
            <a:ext cx="12192000" cy="261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4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C2FBC93-CEE2-483A-8AAB-93164D6032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t="4223" r="10873" b="10764"/>
          <a:stretch/>
        </p:blipFill>
        <p:spPr>
          <a:xfrm>
            <a:off x="508" y="0"/>
            <a:ext cx="12191492" cy="6874794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4D482F7D-F86C-4A5A-9299-9F44CB2693FA}"/>
              </a:ext>
            </a:extLst>
          </p:cNvPr>
          <p:cNvSpPr/>
          <p:nvPr/>
        </p:nvSpPr>
        <p:spPr>
          <a:xfrm>
            <a:off x="4280451" y="1502579"/>
            <a:ext cx="1961322" cy="193481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369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E691508-B376-4E25-9C6E-9F132E5E12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8" t="24766" r="51454" b="56452"/>
          <a:stretch/>
        </p:blipFill>
        <p:spPr>
          <a:xfrm>
            <a:off x="8868981" y="297412"/>
            <a:ext cx="2413785" cy="215066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2" name="Picture 4" descr="user uploaded image">
            <a:extLst>
              <a:ext uri="{FF2B5EF4-FFF2-40B4-BE49-F238E27FC236}">
                <a16:creationId xmlns:a16="http://schemas.microsoft.com/office/drawing/2014/main" id="{1535ECD6-ACFF-4FFE-B165-611C94A82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50" y="158912"/>
            <a:ext cx="7879349" cy="59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C822FCF-6FD0-4C05-88E9-B6CC4C097D9B}"/>
              </a:ext>
            </a:extLst>
          </p:cNvPr>
          <p:cNvSpPr txBox="1"/>
          <p:nvPr/>
        </p:nvSpPr>
        <p:spPr>
          <a:xfrm>
            <a:off x="1317356" y="6329756"/>
            <a:ext cx="5761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Myriad Pro Cond" panose="020B0506030403020204" pitchFamily="34" charset="0"/>
              </a:rPr>
              <a:t>TEMPLO DE AFRODITA (La diosa de la belleza y el amor)</a:t>
            </a:r>
            <a:endParaRPr lang="es-PE" sz="2400" b="1" dirty="0">
              <a:latin typeface="Myriad Pro Cond" panose="020B0506030403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DA8254-F963-4BBE-BADA-696388B1CE62}"/>
              </a:ext>
            </a:extLst>
          </p:cNvPr>
          <p:cNvSpPr txBox="1"/>
          <p:nvPr/>
        </p:nvSpPr>
        <p:spPr>
          <a:xfrm>
            <a:off x="8621009" y="2699193"/>
            <a:ext cx="35038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Myriad Pro Cond" panose="020B0506030403020204" pitchFamily="34" charset="0"/>
              </a:rPr>
              <a:t>Nivel de influencia de </a:t>
            </a:r>
          </a:p>
          <a:p>
            <a:r>
              <a:rPr lang="es-ES" sz="3200" b="1" dirty="0">
                <a:latin typeface="Myriad Pro Cond" panose="020B0506030403020204" pitchFamily="34" charset="0"/>
              </a:rPr>
              <a:t>la ciudad en la iglesia: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La sabiduría griega (1)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La fornicación (5, 6)</a:t>
            </a:r>
          </a:p>
          <a:p>
            <a:pPr marL="514350" indent="-514350">
              <a:buAutoNum type="arabicPeriod"/>
            </a:pPr>
            <a:r>
              <a:rPr lang="es-PE" sz="3200" dirty="0">
                <a:latin typeface="Myriad Pro Cond" panose="020B0506030403020204" pitchFamily="34" charset="0"/>
              </a:rPr>
              <a:t>La idolatría (8-10)</a:t>
            </a:r>
          </a:p>
          <a:p>
            <a:pPr marL="514350" indent="-514350">
              <a:buAutoNum type="arabicPeriod"/>
            </a:pPr>
            <a:r>
              <a:rPr lang="es-PE" sz="3200" dirty="0">
                <a:latin typeface="Myriad Pro Cond" panose="020B0506030403020204" pitchFamily="34" charset="0"/>
              </a:rPr>
              <a:t>La filosofía vs. La resurrección (15; cf. Hch 17:32).</a:t>
            </a:r>
          </a:p>
        </p:txBody>
      </p:sp>
    </p:spTree>
    <p:extLst>
      <p:ext uri="{BB962C8B-B14F-4D97-AF65-F5344CB8AC3E}">
        <p14:creationId xmlns:p14="http://schemas.microsoft.com/office/powerpoint/2010/main" val="2375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E5B2CB3E-04A1-431E-B0FD-17E9303B67FF}"/>
              </a:ext>
            </a:extLst>
          </p:cNvPr>
          <p:cNvSpPr/>
          <p:nvPr/>
        </p:nvSpPr>
        <p:spPr>
          <a:xfrm>
            <a:off x="-1" y="0"/>
            <a:ext cx="2944679" cy="6858000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Picture 2" descr="Corinto - Qué ver en Corinto y cómo llegar desde Atenas">
            <a:extLst>
              <a:ext uri="{FF2B5EF4-FFF2-40B4-BE49-F238E27FC236}">
                <a16:creationId xmlns:a16="http://schemas.microsoft.com/office/drawing/2014/main" id="{310414AE-BEAE-44EF-87CA-6185B61D5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0"/>
          <a:stretch/>
        </p:blipFill>
        <p:spPr bwMode="auto">
          <a:xfrm>
            <a:off x="0" y="0"/>
            <a:ext cx="12192000" cy="13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2328970-6F75-4324-B30E-233DC7621500}"/>
              </a:ext>
            </a:extLst>
          </p:cNvPr>
          <p:cNvSpPr txBox="1"/>
          <p:nvPr/>
        </p:nvSpPr>
        <p:spPr>
          <a:xfrm>
            <a:off x="148694" y="89828"/>
            <a:ext cx="5591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Confidel" panose="02000500000000000000" pitchFamily="2" charset="0"/>
              </a:rPr>
              <a:t>EL APÓSTOL PABLO EN CORINTO:</a:t>
            </a:r>
          </a:p>
          <a:p>
            <a:pPr algn="ctr"/>
            <a:r>
              <a:rPr lang="es-ES" sz="3200" b="1" dirty="0">
                <a:latin typeface="Confidel" panose="02000500000000000000" pitchFamily="2" charset="0"/>
              </a:rPr>
              <a:t>El inicio de la iglesia</a:t>
            </a:r>
            <a:endParaRPr lang="es-PE" sz="3200" b="1" dirty="0">
              <a:latin typeface="Confidel" panose="02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870C4E7-C830-4302-A4B7-A44E56553A89}"/>
              </a:ext>
            </a:extLst>
          </p:cNvPr>
          <p:cNvSpPr txBox="1"/>
          <p:nvPr/>
        </p:nvSpPr>
        <p:spPr>
          <a:xfrm>
            <a:off x="1577009" y="1822825"/>
            <a:ext cx="101192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Registro de la primera visita de Pablo a Corinto (Hch 18:11, 18).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Al partir, vino Apolos a regar lo que Pablo sembró (Hch 18:24-28; I Co 3:6).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Pablo visitaría Corinto por segunda vez según Hechos, en el tercer viaje misionero (Hch 19:21-22; 20:1-3).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Los primeros convertidos (Hch 18:7-10).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Carácter moral y social de la iglesia (I Co 6:9-11; Ro 16:23; Hch 18:2; I Co 6:9, 11; I Co 1:26).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El judaísmo (I Co 7:18).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>
                <a:latin typeface="Myriad Pro Cond" panose="020B0506030403020204" pitchFamily="34" charset="0"/>
              </a:rPr>
              <a:t>La inestabilidad de los corintios.</a:t>
            </a:r>
          </a:p>
        </p:txBody>
      </p:sp>
    </p:spTree>
    <p:extLst>
      <p:ext uri="{BB962C8B-B14F-4D97-AF65-F5344CB8AC3E}">
        <p14:creationId xmlns:p14="http://schemas.microsoft.com/office/powerpoint/2010/main" val="327911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iscosasyyo: Meditación diaria para hoy. May 8, 2010">
            <a:extLst>
              <a:ext uri="{FF2B5EF4-FFF2-40B4-BE49-F238E27FC236}">
                <a16:creationId xmlns:a16="http://schemas.microsoft.com/office/drawing/2014/main" id="{B545E8E6-5038-46C0-ABB3-898BF4583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" t="1693" r="935" b="210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B8AA4C-BBD2-4A2C-B89B-B4F452CCEAED}"/>
              </a:ext>
            </a:extLst>
          </p:cNvPr>
          <p:cNvSpPr txBox="1"/>
          <p:nvPr/>
        </p:nvSpPr>
        <p:spPr>
          <a:xfrm>
            <a:off x="11476632" y="2340247"/>
            <a:ext cx="69281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onfidel" panose="02000500000000000000" pitchFamily="2" charset="0"/>
              </a:rPr>
              <a:t>50 </a:t>
            </a:r>
            <a:r>
              <a:rPr lang="es-ES" dirty="0" err="1">
                <a:solidFill>
                  <a:schemeClr val="bg1"/>
                </a:solidFill>
                <a:latin typeface="Confidel" panose="02000500000000000000" pitchFamily="2" charset="0"/>
              </a:rPr>
              <a:t>d.C</a:t>
            </a:r>
            <a:r>
              <a:rPr lang="es-ES" dirty="0">
                <a:solidFill>
                  <a:schemeClr val="bg1"/>
                </a:solidFill>
                <a:latin typeface="Confidel" panose="02000500000000000000" pitchFamily="2" charset="0"/>
              </a:rPr>
              <a:t>,</a:t>
            </a:r>
            <a:endParaRPr lang="es-PE" dirty="0">
              <a:solidFill>
                <a:schemeClr val="bg1"/>
              </a:solidFill>
              <a:latin typeface="Confidel" panose="02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8F091B-1EE1-4D24-A71C-742C0FBF4F2A}"/>
              </a:ext>
            </a:extLst>
          </p:cNvPr>
          <p:cNvSpPr txBox="1"/>
          <p:nvPr/>
        </p:nvSpPr>
        <p:spPr>
          <a:xfrm>
            <a:off x="2402237" y="2973045"/>
            <a:ext cx="167451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onfidel" panose="02000500000000000000" pitchFamily="2" charset="0"/>
              </a:rPr>
              <a:t>MAR 51 - SET 52 </a:t>
            </a:r>
            <a:r>
              <a:rPr lang="es-ES" dirty="0" err="1">
                <a:solidFill>
                  <a:schemeClr val="bg1"/>
                </a:solidFill>
                <a:latin typeface="Confidel" panose="02000500000000000000" pitchFamily="2" charset="0"/>
              </a:rPr>
              <a:t>d.C</a:t>
            </a:r>
            <a:r>
              <a:rPr lang="es-ES" dirty="0">
                <a:solidFill>
                  <a:schemeClr val="bg1"/>
                </a:solidFill>
                <a:latin typeface="Confidel" panose="02000500000000000000" pitchFamily="2" charset="0"/>
              </a:rPr>
              <a:t>,</a:t>
            </a:r>
            <a:endParaRPr lang="es-PE" dirty="0">
              <a:solidFill>
                <a:schemeClr val="bg1"/>
              </a:solidFill>
              <a:latin typeface="Confidel" panose="020005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D30931-D342-4C7A-8646-D9A22558A37A}"/>
              </a:ext>
            </a:extLst>
          </p:cNvPr>
          <p:cNvSpPr txBox="1"/>
          <p:nvPr/>
        </p:nvSpPr>
        <p:spPr>
          <a:xfrm>
            <a:off x="9635592" y="5599722"/>
            <a:ext cx="100219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onfidel" panose="02000500000000000000" pitchFamily="2" charset="0"/>
              </a:rPr>
              <a:t>SET 52 d.C.</a:t>
            </a:r>
            <a:endParaRPr lang="es-PE" dirty="0">
              <a:solidFill>
                <a:schemeClr val="bg1"/>
              </a:solidFill>
              <a:latin typeface="Confidel" panose="020005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5FA356-C005-46F5-8D8E-287AECE8A2BF}"/>
              </a:ext>
            </a:extLst>
          </p:cNvPr>
          <p:cNvSpPr txBox="1"/>
          <p:nvPr/>
        </p:nvSpPr>
        <p:spPr>
          <a:xfrm>
            <a:off x="11151868" y="2842583"/>
            <a:ext cx="101983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onfidel" panose="02000500000000000000" pitchFamily="2" charset="0"/>
              </a:rPr>
              <a:t>NOV 52 d.C.</a:t>
            </a:r>
            <a:endParaRPr lang="es-PE" dirty="0">
              <a:solidFill>
                <a:schemeClr val="bg1"/>
              </a:solidFill>
              <a:latin typeface="Confidel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3987</TotalTime>
  <Words>3269</Words>
  <Application>Microsoft Office PowerPoint</Application>
  <PresentationFormat>Panorámica</PresentationFormat>
  <Paragraphs>286</Paragraphs>
  <Slides>34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Confidel</vt:lpstr>
      <vt:lpstr>Myriad Pro Cond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JUAN ABANTO</cp:lastModifiedBy>
  <cp:revision>80</cp:revision>
  <cp:lastPrinted>2020-03-29T04:17:50Z</cp:lastPrinted>
  <dcterms:created xsi:type="dcterms:W3CDTF">2020-03-28T18:39:24Z</dcterms:created>
  <dcterms:modified xsi:type="dcterms:W3CDTF">2020-04-04T03:18:12Z</dcterms:modified>
</cp:coreProperties>
</file>